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5"/>
  </p:notesMasterIdLst>
  <p:sldIdLst>
    <p:sldId id="314" r:id="rId2"/>
    <p:sldId id="269" r:id="rId3"/>
    <p:sldId id="285" r:id="rId4"/>
    <p:sldId id="313" r:id="rId5"/>
    <p:sldId id="261" r:id="rId6"/>
    <p:sldId id="259" r:id="rId7"/>
    <p:sldId id="317" r:id="rId8"/>
    <p:sldId id="262" r:id="rId9"/>
    <p:sldId id="333" r:id="rId10"/>
    <p:sldId id="334" r:id="rId11"/>
    <p:sldId id="335" r:id="rId12"/>
    <p:sldId id="319" r:id="rId13"/>
    <p:sldId id="330" r:id="rId14"/>
    <p:sldId id="329" r:id="rId15"/>
    <p:sldId id="331" r:id="rId16"/>
    <p:sldId id="332" r:id="rId17"/>
    <p:sldId id="315" r:id="rId18"/>
    <p:sldId id="318" r:id="rId19"/>
    <p:sldId id="264" r:id="rId20"/>
    <p:sldId id="265" r:id="rId21"/>
    <p:sldId id="266" r:id="rId22"/>
    <p:sldId id="327" r:id="rId23"/>
    <p:sldId id="274" r:id="rId24"/>
    <p:sldId id="275" r:id="rId25"/>
    <p:sldId id="328" r:id="rId26"/>
    <p:sldId id="322" r:id="rId27"/>
    <p:sldId id="323" r:id="rId28"/>
    <p:sldId id="321" r:id="rId29"/>
    <p:sldId id="324" r:id="rId30"/>
    <p:sldId id="325" r:id="rId31"/>
    <p:sldId id="326" r:id="rId32"/>
    <p:sldId id="267" r:id="rId33"/>
    <p:sldId id="268" r:id="rId34"/>
  </p:sldIdLst>
  <p:sldSz cx="9144000" cy="5143500" type="screen16x9"/>
  <p:notesSz cx="6858000" cy="9144000"/>
  <p:embeddedFontLst>
    <p:embeddedFont>
      <p:font typeface="DM Sans" pitchFamily="2"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Proxima Nova Extrabold" panose="020B0604020202020204" charset="0"/>
      <p:bold r:id="rId44"/>
    </p:embeddedFont>
    <p:embeddedFont>
      <p:font typeface="Proxima Nova Semibold" panose="020B0604020202020204" charset="0"/>
      <p:regular r:id="rId45"/>
      <p:bold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3C5DC-3825-30F1-2A23-197E338D2283}" v="9" dt="2024-07-24T01:55:02.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1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unity3d.com/ScriptReference/Vector3-up.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unity3d.com/ScriptReference/Time-deltaTim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655eca5b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e655eca5be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Introduce Yourself, Give a background. Talk about what your focus is (Tangible, Wearable, Mixed Reality, etc)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Vector3 is basically three floats (X,Y,Z)</a:t>
            </a:r>
            <a:endParaRPr/>
          </a:p>
          <a:p>
            <a:pPr marL="0" lvl="0" indent="0" algn="l" rtl="0">
              <a:spcBef>
                <a:spcPts val="0"/>
              </a:spcBef>
              <a:spcAft>
                <a:spcPts val="0"/>
              </a:spcAft>
              <a:buNone/>
            </a:pPr>
            <a:endParaRPr/>
          </a:p>
          <a:p>
            <a:pPr marL="0" lvl="0" indent="0" algn="l" rtl="0">
              <a:spcBef>
                <a:spcPts val="0"/>
              </a:spcBef>
              <a:spcAft>
                <a:spcPts val="0"/>
              </a:spcAft>
              <a:buNone/>
            </a:pPr>
            <a:r>
              <a:rPr lang="en"/>
              <a:t>Vector3.up is a simple way of saying (0,1,0) </a:t>
            </a:r>
            <a:endParaRPr/>
          </a:p>
          <a:p>
            <a:pPr marL="0" lvl="0" indent="0" algn="l" rtl="0">
              <a:spcBef>
                <a:spcPts val="0"/>
              </a:spcBef>
              <a:spcAft>
                <a:spcPts val="0"/>
              </a:spcAft>
              <a:buNone/>
            </a:pPr>
            <a:endParaRPr/>
          </a:p>
          <a:p>
            <a:pPr marL="0" lvl="0" indent="0" algn="l" rtl="0">
              <a:spcBef>
                <a:spcPts val="0"/>
              </a:spcBef>
              <a:spcAft>
                <a:spcPts val="0"/>
              </a:spcAft>
              <a:buNone/>
            </a:pPr>
            <a:r>
              <a:rPr lang="en"/>
              <a:t>Put it in start first to showcase that it moved  and then swap it to update.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probably be waaayy too fast. Pause the scene and showcase how far the gameobject moved </a:t>
            </a:r>
            <a:endParaRPr/>
          </a:p>
          <a:p>
            <a:pPr marL="0" lvl="0" indent="0" algn="l" rtl="0">
              <a:spcBef>
                <a:spcPts val="0"/>
              </a:spcBef>
              <a:spcAft>
                <a:spcPts val="0"/>
              </a:spcAft>
              <a:buNone/>
            </a:pPr>
            <a:endParaRPr/>
          </a:p>
          <a:p>
            <a:pPr marL="0" lvl="0" indent="0" algn="l" rtl="0">
              <a:spcBef>
                <a:spcPts val="0"/>
              </a:spcBef>
              <a:spcAft>
                <a:spcPts val="0"/>
              </a:spcAft>
              <a:buNone/>
            </a:pPr>
            <a:r>
              <a:rPr lang="en"/>
              <a:t>So instead  * Time.deltaTime —-- </a:t>
            </a:r>
            <a:r>
              <a:rPr lang="en" sz="1400">
                <a:solidFill>
                  <a:schemeClr val="dk1"/>
                </a:solidFill>
                <a:latin typeface="Proxima Nova"/>
                <a:ea typeface="Proxima Nova"/>
                <a:cs typeface="Proxima Nova"/>
                <a:sym typeface="Proxima Nova"/>
              </a:rPr>
              <a:t>object1.transform.position +=</a:t>
            </a:r>
            <a:r>
              <a:rPr lang="en" sz="140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a:solidFill>
                  <a:schemeClr val="dk1"/>
                </a:solidFill>
                <a:latin typeface="Proxima Nova"/>
                <a:ea typeface="Proxima Nova"/>
                <a:cs typeface="Proxima Nova"/>
                <a:sym typeface="Proxima Nova"/>
              </a:rPr>
              <a:t> * </a:t>
            </a:r>
            <a:r>
              <a:rPr lang="en">
                <a:solidFill>
                  <a:schemeClr val="dk1"/>
                </a:solidFill>
              </a:rPr>
              <a:t>Time.deltaTime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u="sng">
                <a:solidFill>
                  <a:schemeClr val="hlink"/>
                </a:solidFill>
                <a:hlinkClick r:id="rId4"/>
              </a:rPr>
              <a:t>https://docs.unity3d.com/ScriptReference/Time-deltaTime.html</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make it update once per second rather then once per computer tick.</a:t>
            </a:r>
            <a:endParaRPr/>
          </a:p>
        </p:txBody>
      </p:sp>
    </p:spTree>
    <p:extLst>
      <p:ext uri="{BB962C8B-B14F-4D97-AF65-F5344CB8AC3E}">
        <p14:creationId xmlns:p14="http://schemas.microsoft.com/office/powerpoint/2010/main" val="321866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Vector3 is basically three floats (X,Y,Z)</a:t>
            </a:r>
            <a:endParaRPr/>
          </a:p>
          <a:p>
            <a:pPr marL="0" lvl="0" indent="0" algn="l" rtl="0">
              <a:spcBef>
                <a:spcPts val="0"/>
              </a:spcBef>
              <a:spcAft>
                <a:spcPts val="0"/>
              </a:spcAft>
              <a:buNone/>
            </a:pPr>
            <a:endParaRPr/>
          </a:p>
          <a:p>
            <a:pPr marL="0" lvl="0" indent="0" algn="l" rtl="0">
              <a:spcBef>
                <a:spcPts val="0"/>
              </a:spcBef>
              <a:spcAft>
                <a:spcPts val="0"/>
              </a:spcAft>
              <a:buNone/>
            </a:pPr>
            <a:r>
              <a:rPr lang="en"/>
              <a:t>Vector3.up is a simple way of saying (0,1,0) </a:t>
            </a:r>
            <a:endParaRPr/>
          </a:p>
          <a:p>
            <a:pPr marL="0" lvl="0" indent="0" algn="l" rtl="0">
              <a:spcBef>
                <a:spcPts val="0"/>
              </a:spcBef>
              <a:spcAft>
                <a:spcPts val="0"/>
              </a:spcAft>
              <a:buNone/>
            </a:pPr>
            <a:endParaRPr/>
          </a:p>
          <a:p>
            <a:pPr marL="0" lvl="0" indent="0" algn="l" rtl="0">
              <a:spcBef>
                <a:spcPts val="0"/>
              </a:spcBef>
              <a:spcAft>
                <a:spcPts val="0"/>
              </a:spcAft>
              <a:buNone/>
            </a:pPr>
            <a:r>
              <a:rPr lang="en"/>
              <a:t>Put it in start first to showcase that it moved  and then swap it to update.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probably be waaayy too fast. Pause the scene and showcase how far the gameobject moved </a:t>
            </a:r>
            <a:endParaRPr/>
          </a:p>
          <a:p>
            <a:pPr marL="0" lvl="0" indent="0" algn="l" rtl="0">
              <a:spcBef>
                <a:spcPts val="0"/>
              </a:spcBef>
              <a:spcAft>
                <a:spcPts val="0"/>
              </a:spcAft>
              <a:buNone/>
            </a:pPr>
            <a:endParaRPr/>
          </a:p>
          <a:p>
            <a:pPr marL="0" lvl="0" indent="0" algn="l" rtl="0">
              <a:spcBef>
                <a:spcPts val="0"/>
              </a:spcBef>
              <a:spcAft>
                <a:spcPts val="0"/>
              </a:spcAft>
              <a:buNone/>
            </a:pPr>
            <a:r>
              <a:rPr lang="en"/>
              <a:t>So instead  * Time.deltaTime —-- </a:t>
            </a:r>
            <a:r>
              <a:rPr lang="en" sz="1400">
                <a:solidFill>
                  <a:schemeClr val="dk1"/>
                </a:solidFill>
                <a:latin typeface="Proxima Nova"/>
                <a:ea typeface="Proxima Nova"/>
                <a:cs typeface="Proxima Nova"/>
                <a:sym typeface="Proxima Nova"/>
              </a:rPr>
              <a:t>object1.transform.position +=</a:t>
            </a:r>
            <a:r>
              <a:rPr lang="en" sz="140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a:solidFill>
                  <a:schemeClr val="dk1"/>
                </a:solidFill>
                <a:latin typeface="Proxima Nova"/>
                <a:ea typeface="Proxima Nova"/>
                <a:cs typeface="Proxima Nova"/>
                <a:sym typeface="Proxima Nova"/>
              </a:rPr>
              <a:t> * </a:t>
            </a:r>
            <a:r>
              <a:rPr lang="en">
                <a:solidFill>
                  <a:schemeClr val="dk1"/>
                </a:solidFill>
              </a:rPr>
              <a:t>Time.deltaTime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u="sng">
                <a:solidFill>
                  <a:schemeClr val="hlink"/>
                </a:solidFill>
                <a:hlinkClick r:id="rId4"/>
              </a:rPr>
              <a:t>https://docs.unity3d.com/ScriptReference/Time-deltaTime.html</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make it update once per second rather then once per computer tick.</a:t>
            </a:r>
            <a:endParaRPr/>
          </a:p>
        </p:txBody>
      </p:sp>
    </p:spTree>
    <p:extLst>
      <p:ext uri="{BB962C8B-B14F-4D97-AF65-F5344CB8AC3E}">
        <p14:creationId xmlns:p14="http://schemas.microsoft.com/office/powerpoint/2010/main" val="118598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Vector3 is basically three floats (X,Y,Z)</a:t>
            </a:r>
            <a:endParaRPr/>
          </a:p>
          <a:p>
            <a:pPr marL="0" lvl="0" indent="0" algn="l" rtl="0">
              <a:spcBef>
                <a:spcPts val="0"/>
              </a:spcBef>
              <a:spcAft>
                <a:spcPts val="0"/>
              </a:spcAft>
              <a:buNone/>
            </a:pPr>
            <a:endParaRPr/>
          </a:p>
          <a:p>
            <a:pPr marL="0" lvl="0" indent="0" algn="l" rtl="0">
              <a:spcBef>
                <a:spcPts val="0"/>
              </a:spcBef>
              <a:spcAft>
                <a:spcPts val="0"/>
              </a:spcAft>
              <a:buNone/>
            </a:pPr>
            <a:r>
              <a:rPr lang="en"/>
              <a:t>Vector3.up is a simple way of saying (0,1,0) </a:t>
            </a:r>
            <a:endParaRPr/>
          </a:p>
          <a:p>
            <a:pPr marL="0" lvl="0" indent="0" algn="l" rtl="0">
              <a:spcBef>
                <a:spcPts val="0"/>
              </a:spcBef>
              <a:spcAft>
                <a:spcPts val="0"/>
              </a:spcAft>
              <a:buNone/>
            </a:pPr>
            <a:endParaRPr/>
          </a:p>
          <a:p>
            <a:pPr marL="0" lvl="0" indent="0" algn="l" rtl="0">
              <a:spcBef>
                <a:spcPts val="0"/>
              </a:spcBef>
              <a:spcAft>
                <a:spcPts val="0"/>
              </a:spcAft>
              <a:buNone/>
            </a:pPr>
            <a:r>
              <a:rPr lang="en"/>
              <a:t>Put it in start first to showcase that it moved  and then swap it to update.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probably be waaayy too fast. Pause the scene and showcase how far the gameobject moved </a:t>
            </a:r>
            <a:endParaRPr/>
          </a:p>
          <a:p>
            <a:pPr marL="0" lvl="0" indent="0" algn="l" rtl="0">
              <a:spcBef>
                <a:spcPts val="0"/>
              </a:spcBef>
              <a:spcAft>
                <a:spcPts val="0"/>
              </a:spcAft>
              <a:buNone/>
            </a:pPr>
            <a:endParaRPr/>
          </a:p>
          <a:p>
            <a:pPr marL="0" lvl="0" indent="0" algn="l" rtl="0">
              <a:spcBef>
                <a:spcPts val="0"/>
              </a:spcBef>
              <a:spcAft>
                <a:spcPts val="0"/>
              </a:spcAft>
              <a:buNone/>
            </a:pPr>
            <a:r>
              <a:rPr lang="en"/>
              <a:t>So instead  * Time.deltaTime —-- </a:t>
            </a:r>
            <a:r>
              <a:rPr lang="en" sz="1400">
                <a:solidFill>
                  <a:schemeClr val="dk1"/>
                </a:solidFill>
                <a:latin typeface="Proxima Nova"/>
                <a:ea typeface="Proxima Nova"/>
                <a:cs typeface="Proxima Nova"/>
                <a:sym typeface="Proxima Nova"/>
              </a:rPr>
              <a:t>object1.transform.position +=</a:t>
            </a:r>
            <a:r>
              <a:rPr lang="en" sz="140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a:solidFill>
                  <a:schemeClr val="dk1"/>
                </a:solidFill>
                <a:latin typeface="Proxima Nova"/>
                <a:ea typeface="Proxima Nova"/>
                <a:cs typeface="Proxima Nova"/>
                <a:sym typeface="Proxima Nova"/>
              </a:rPr>
              <a:t> * </a:t>
            </a:r>
            <a:r>
              <a:rPr lang="en">
                <a:solidFill>
                  <a:schemeClr val="dk1"/>
                </a:solidFill>
              </a:rPr>
              <a:t>Time.deltaTime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u="sng">
                <a:solidFill>
                  <a:schemeClr val="hlink"/>
                </a:solidFill>
                <a:hlinkClick r:id="rId4"/>
              </a:rPr>
              <a:t>https://docs.unity3d.com/ScriptReference/Time-deltaTime.html</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make it update once per second rather then once per computer tick.</a:t>
            </a:r>
            <a:endParaRPr/>
          </a:p>
        </p:txBody>
      </p:sp>
    </p:spTree>
    <p:extLst>
      <p:ext uri="{BB962C8B-B14F-4D97-AF65-F5344CB8AC3E}">
        <p14:creationId xmlns:p14="http://schemas.microsoft.com/office/powerpoint/2010/main" val="2176472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Vector3 is basically three floats (X,Y,Z)</a:t>
            </a:r>
            <a:endParaRPr/>
          </a:p>
          <a:p>
            <a:pPr marL="0" lvl="0" indent="0" algn="l" rtl="0">
              <a:spcBef>
                <a:spcPts val="0"/>
              </a:spcBef>
              <a:spcAft>
                <a:spcPts val="0"/>
              </a:spcAft>
              <a:buNone/>
            </a:pPr>
            <a:endParaRPr/>
          </a:p>
          <a:p>
            <a:pPr marL="0" lvl="0" indent="0" algn="l" rtl="0">
              <a:spcBef>
                <a:spcPts val="0"/>
              </a:spcBef>
              <a:spcAft>
                <a:spcPts val="0"/>
              </a:spcAft>
              <a:buNone/>
            </a:pPr>
            <a:r>
              <a:rPr lang="en"/>
              <a:t>Vector3.up is a simple way of saying (0,1,0) </a:t>
            </a:r>
            <a:endParaRPr/>
          </a:p>
          <a:p>
            <a:pPr marL="0" lvl="0" indent="0" algn="l" rtl="0">
              <a:spcBef>
                <a:spcPts val="0"/>
              </a:spcBef>
              <a:spcAft>
                <a:spcPts val="0"/>
              </a:spcAft>
              <a:buNone/>
            </a:pPr>
            <a:endParaRPr/>
          </a:p>
          <a:p>
            <a:pPr marL="0" lvl="0" indent="0" algn="l" rtl="0">
              <a:spcBef>
                <a:spcPts val="0"/>
              </a:spcBef>
              <a:spcAft>
                <a:spcPts val="0"/>
              </a:spcAft>
              <a:buNone/>
            </a:pPr>
            <a:r>
              <a:rPr lang="en"/>
              <a:t>Put it in start first to showcase that it moved  and then swap it to update.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probably be waaayy too fast. Pause the scene and showcase how far the gameobject moved </a:t>
            </a:r>
            <a:endParaRPr/>
          </a:p>
          <a:p>
            <a:pPr marL="0" lvl="0" indent="0" algn="l" rtl="0">
              <a:spcBef>
                <a:spcPts val="0"/>
              </a:spcBef>
              <a:spcAft>
                <a:spcPts val="0"/>
              </a:spcAft>
              <a:buNone/>
            </a:pPr>
            <a:endParaRPr/>
          </a:p>
          <a:p>
            <a:pPr marL="0" lvl="0" indent="0" algn="l" rtl="0">
              <a:spcBef>
                <a:spcPts val="0"/>
              </a:spcBef>
              <a:spcAft>
                <a:spcPts val="0"/>
              </a:spcAft>
              <a:buNone/>
            </a:pPr>
            <a:r>
              <a:rPr lang="en"/>
              <a:t>So instead  * Time.deltaTime —-- </a:t>
            </a:r>
            <a:r>
              <a:rPr lang="en" sz="1400">
                <a:solidFill>
                  <a:schemeClr val="dk1"/>
                </a:solidFill>
                <a:latin typeface="Proxima Nova"/>
                <a:ea typeface="Proxima Nova"/>
                <a:cs typeface="Proxima Nova"/>
                <a:sym typeface="Proxima Nova"/>
              </a:rPr>
              <a:t>object1.transform.position +=</a:t>
            </a:r>
            <a:r>
              <a:rPr lang="en" sz="140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a:solidFill>
                  <a:schemeClr val="dk1"/>
                </a:solidFill>
                <a:latin typeface="Proxima Nova"/>
                <a:ea typeface="Proxima Nova"/>
                <a:cs typeface="Proxima Nova"/>
                <a:sym typeface="Proxima Nova"/>
              </a:rPr>
              <a:t> * </a:t>
            </a:r>
            <a:r>
              <a:rPr lang="en">
                <a:solidFill>
                  <a:schemeClr val="dk1"/>
                </a:solidFill>
              </a:rPr>
              <a:t>Time.deltaTime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u="sng">
                <a:solidFill>
                  <a:schemeClr val="hlink"/>
                </a:solidFill>
                <a:hlinkClick r:id="rId4"/>
              </a:rPr>
              <a:t>https://docs.unity3d.com/ScriptReference/Time-deltaTime.html</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make it update once per second rather then once per computer tick.</a:t>
            </a:r>
            <a:endParaRPr/>
          </a:p>
        </p:txBody>
      </p:sp>
    </p:spTree>
    <p:extLst>
      <p:ext uri="{BB962C8B-B14F-4D97-AF65-F5344CB8AC3E}">
        <p14:creationId xmlns:p14="http://schemas.microsoft.com/office/powerpoint/2010/main" val="117160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Vector3 is basically three floats (X,Y,Z)</a:t>
            </a:r>
            <a:endParaRPr/>
          </a:p>
          <a:p>
            <a:pPr marL="0" lvl="0" indent="0" algn="l" rtl="0">
              <a:spcBef>
                <a:spcPts val="0"/>
              </a:spcBef>
              <a:spcAft>
                <a:spcPts val="0"/>
              </a:spcAft>
              <a:buNone/>
            </a:pPr>
            <a:endParaRPr/>
          </a:p>
          <a:p>
            <a:pPr marL="0" lvl="0" indent="0" algn="l" rtl="0">
              <a:spcBef>
                <a:spcPts val="0"/>
              </a:spcBef>
              <a:spcAft>
                <a:spcPts val="0"/>
              </a:spcAft>
              <a:buNone/>
            </a:pPr>
            <a:r>
              <a:rPr lang="en"/>
              <a:t>Vector3.up is a simple way of saying (0,1,0) </a:t>
            </a:r>
            <a:endParaRPr/>
          </a:p>
          <a:p>
            <a:pPr marL="0" lvl="0" indent="0" algn="l" rtl="0">
              <a:spcBef>
                <a:spcPts val="0"/>
              </a:spcBef>
              <a:spcAft>
                <a:spcPts val="0"/>
              </a:spcAft>
              <a:buNone/>
            </a:pPr>
            <a:endParaRPr/>
          </a:p>
          <a:p>
            <a:pPr marL="0" lvl="0" indent="0" algn="l" rtl="0">
              <a:spcBef>
                <a:spcPts val="0"/>
              </a:spcBef>
              <a:spcAft>
                <a:spcPts val="0"/>
              </a:spcAft>
              <a:buNone/>
            </a:pPr>
            <a:r>
              <a:rPr lang="en"/>
              <a:t>Put it in start first to showcase that it moved  and then swap it to update. </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probably be waaayy too fast. Pause the scene and showcase how far the gameobject moved </a:t>
            </a:r>
            <a:endParaRPr/>
          </a:p>
          <a:p>
            <a:pPr marL="0" lvl="0" indent="0" algn="l" rtl="0">
              <a:spcBef>
                <a:spcPts val="0"/>
              </a:spcBef>
              <a:spcAft>
                <a:spcPts val="0"/>
              </a:spcAft>
              <a:buNone/>
            </a:pPr>
            <a:endParaRPr/>
          </a:p>
          <a:p>
            <a:pPr marL="0" lvl="0" indent="0" algn="l" rtl="0">
              <a:spcBef>
                <a:spcPts val="0"/>
              </a:spcBef>
              <a:spcAft>
                <a:spcPts val="0"/>
              </a:spcAft>
              <a:buNone/>
            </a:pPr>
            <a:r>
              <a:rPr lang="en"/>
              <a:t>So instead  * Time.deltaTime —-- </a:t>
            </a:r>
            <a:r>
              <a:rPr lang="en" sz="1400">
                <a:solidFill>
                  <a:schemeClr val="dk1"/>
                </a:solidFill>
                <a:latin typeface="Proxima Nova"/>
                <a:ea typeface="Proxima Nova"/>
                <a:cs typeface="Proxima Nova"/>
                <a:sym typeface="Proxima Nova"/>
              </a:rPr>
              <a:t>object1.transform.position +=</a:t>
            </a:r>
            <a:r>
              <a:rPr lang="en" sz="140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a:solidFill>
                  <a:schemeClr val="dk1"/>
                </a:solidFill>
                <a:latin typeface="Proxima Nova"/>
                <a:ea typeface="Proxima Nova"/>
                <a:cs typeface="Proxima Nova"/>
                <a:sym typeface="Proxima Nova"/>
              </a:rPr>
              <a:t> * </a:t>
            </a:r>
            <a:r>
              <a:rPr lang="en">
                <a:solidFill>
                  <a:schemeClr val="dk1"/>
                </a:solidFill>
              </a:rPr>
              <a:t>Time.deltaTime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u="sng">
                <a:solidFill>
                  <a:schemeClr val="hlink"/>
                </a:solidFill>
                <a:hlinkClick r:id="rId4"/>
              </a:rPr>
              <a:t>https://docs.unity3d.com/ScriptReference/Time-deltaTime.html</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make it update once per second rather then once per computer tick.</a:t>
            </a:r>
            <a:endParaRPr/>
          </a:p>
        </p:txBody>
      </p:sp>
    </p:spTree>
    <p:extLst>
      <p:ext uri="{BB962C8B-B14F-4D97-AF65-F5344CB8AC3E}">
        <p14:creationId xmlns:p14="http://schemas.microsoft.com/office/powerpoint/2010/main" val="93383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73ef44e58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73ef44e5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Throw the transform code in here but change 10 to a variable  (no magic numbers).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73ef44e58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73ef44e5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Throw the transform code in here but change 10 to a variable  (no magic numbers).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64983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73ef44e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73ef44e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Debug.Log is really the only tool they need.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73ef44e5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73ef44e5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basically the be all and end all for everything in unity but the examples are pretty trash.</a:t>
            </a:r>
            <a:endParaRPr/>
          </a:p>
          <a:p>
            <a:pPr marL="0" lvl="0" indent="0" algn="l" rtl="0">
              <a:spcBef>
                <a:spcPts val="0"/>
              </a:spcBef>
              <a:spcAft>
                <a:spcPts val="0"/>
              </a:spcAft>
              <a:buNone/>
            </a:pPr>
            <a:endParaRPr/>
          </a:p>
          <a:p>
            <a:pPr marL="0" lvl="0" indent="0" algn="l" rtl="0">
              <a:spcBef>
                <a:spcPts val="0"/>
              </a:spcBef>
              <a:spcAft>
                <a:spcPts val="0"/>
              </a:spcAft>
              <a:buNone/>
            </a:pPr>
            <a:r>
              <a:rPr lang="en"/>
              <a:t>The ol’ google Fu will get you better examples just be warned that the examples might be over a decade old.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73ef44e5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73ef44e5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thing to stress is that while we might not mark code (do we mark code?), if they only put up a unity store asset and some tutorial it will be almost impossible for them to collect any good data as the prototype has not been created to answer a specific question. Rather it has been defined by the assets they could find.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73ef44e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73ef44e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Debug.Log is really the only tool they need. </a:t>
            </a:r>
            <a:endParaRPr/>
          </a:p>
        </p:txBody>
      </p:sp>
    </p:spTree>
    <p:extLst>
      <p:ext uri="{BB962C8B-B14F-4D97-AF65-F5344CB8AC3E}">
        <p14:creationId xmlns:p14="http://schemas.microsoft.com/office/powerpoint/2010/main" val="4165682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1656358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1886212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520103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153116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3772403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4076626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1523736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1751087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2964154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73ef44e5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73ef44e5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Walk around and help them, if they are going good then do some examples on the main screen. (For online you might want to keep them in main room and get them to send you text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Some things to showcase while they are working in unity.</a:t>
            </a:r>
            <a:endParaRPr/>
          </a:p>
          <a:p>
            <a:pPr marL="0" lvl="0" indent="0" algn="l" rtl="0">
              <a:spcBef>
                <a:spcPts val="0"/>
              </a:spcBef>
              <a:spcAft>
                <a:spcPts val="0"/>
              </a:spcAft>
              <a:buNone/>
            </a:pPr>
            <a:endParaRPr/>
          </a:p>
          <a:p>
            <a:pPr marL="0" lvl="0" indent="0" algn="l" rtl="0">
              <a:spcBef>
                <a:spcPts val="0"/>
              </a:spcBef>
              <a:spcAft>
                <a:spcPts val="0"/>
              </a:spcAft>
              <a:buNone/>
            </a:pPr>
            <a:r>
              <a:rPr lang="en"/>
              <a:t>Creating a player that can move around (2D platformer)</a:t>
            </a:r>
            <a:endParaRPr/>
          </a:p>
          <a:p>
            <a:pPr marL="0" lvl="0" indent="0" algn="l" rtl="0">
              <a:spcBef>
                <a:spcPts val="0"/>
              </a:spcBef>
              <a:spcAft>
                <a:spcPts val="0"/>
              </a:spcAft>
              <a:buNone/>
            </a:pPr>
            <a:r>
              <a:rPr lang="en"/>
              <a:t>Attaching objects as children (Parent the camera to the player object)</a:t>
            </a:r>
            <a:endParaRPr/>
          </a:p>
          <a:p>
            <a:pPr marL="0" lvl="0" indent="0" algn="l" rtl="0">
              <a:spcBef>
                <a:spcPts val="0"/>
              </a:spcBef>
              <a:spcAft>
                <a:spcPts val="0"/>
              </a:spcAft>
              <a:buNone/>
            </a:pPr>
            <a:endParaRPr/>
          </a:p>
          <a:p>
            <a:pPr marL="0" lvl="0" indent="0" algn="l" rtl="0">
              <a:spcBef>
                <a:spcPts val="0"/>
              </a:spcBef>
              <a:spcAft>
                <a:spcPts val="0"/>
              </a:spcAft>
              <a:buNone/>
            </a:pPr>
            <a:r>
              <a:rPr lang="en"/>
              <a:t>Do what your hear tells you.</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73ef44e5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73ef44e5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three game objects.</a:t>
            </a:r>
            <a:endParaRPr/>
          </a:p>
          <a:p>
            <a:pPr marL="0" lvl="0" indent="0" algn="l" rtl="0">
              <a:spcBef>
                <a:spcPts val="0"/>
              </a:spcBef>
              <a:spcAft>
                <a:spcPts val="0"/>
              </a:spcAft>
              <a:buNone/>
            </a:pPr>
            <a:endParaRPr/>
          </a:p>
          <a:p>
            <a:pPr marL="0" lvl="0" indent="0" algn="l" rtl="0">
              <a:spcBef>
                <a:spcPts val="0"/>
              </a:spcBef>
              <a:spcAft>
                <a:spcPts val="0"/>
              </a:spcAft>
              <a:buNone/>
            </a:pPr>
            <a:r>
              <a:rPr lang="en"/>
              <a:t>While this is not best practice (normally they would have this a gameManager and it would load gameobjects on an event.) </a:t>
            </a:r>
            <a:r>
              <a:rPr lang="en">
                <a:solidFill>
                  <a:schemeClr val="dk1"/>
                </a:solidFill>
              </a:rPr>
              <a:t>add this script to Cube3.</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Program is as per the image. You will have to have the code compile to have it update the inspector and allow you to add a public GameObject</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35998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73ef44e5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73ef44e5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ef44e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ef44e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an object in scene. Explain each window. Move, scale and rotate the GameObject. Explain each of these. Create and add a script then move to the next slide.</a:t>
            </a:r>
            <a:endParaRPr/>
          </a:p>
        </p:txBody>
      </p:sp>
    </p:spTree>
    <p:extLst>
      <p:ext uri="{BB962C8B-B14F-4D97-AF65-F5344CB8AC3E}">
        <p14:creationId xmlns:p14="http://schemas.microsoft.com/office/powerpoint/2010/main" val="3276701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73ef44e5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73ef44e5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Vector3 is basically three floats (X,Y,Z)</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Vector3.up is a simple way of saying (0,1,0)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it in start first to showcase that it moved  and then swap it to update.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will probably be waaayy too fast. Pause the scene and showcase how far the gameobject moved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instead  * Time.deltaTime —-- </a:t>
            </a:r>
            <a:r>
              <a:rPr lang="en" sz="1400" dirty="0">
                <a:solidFill>
                  <a:schemeClr val="dk1"/>
                </a:solidFill>
                <a:latin typeface="Proxima Nova"/>
                <a:ea typeface="Proxima Nova"/>
                <a:cs typeface="Proxima Nova"/>
                <a:sym typeface="Proxima Nova"/>
              </a:rPr>
              <a:t>object1.transform.position +=</a:t>
            </a:r>
            <a:r>
              <a:rPr lang="en" sz="1400" dirty="0">
                <a:solidFill>
                  <a:schemeClr val="dk1"/>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400" u="sng" dirty="0">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Vector3.up</a:t>
            </a:r>
            <a:r>
              <a:rPr lang="en" sz="1400" dirty="0">
                <a:solidFill>
                  <a:schemeClr val="dk1"/>
                </a:solidFill>
                <a:latin typeface="Proxima Nova"/>
                <a:ea typeface="Proxima Nova"/>
                <a:cs typeface="Proxima Nova"/>
                <a:sym typeface="Proxima Nova"/>
              </a:rPr>
              <a:t> * </a:t>
            </a:r>
            <a:r>
              <a:rPr lang="en" dirty="0">
                <a:solidFill>
                  <a:schemeClr val="dk1"/>
                </a:solidFill>
              </a:rPr>
              <a:t>Time.deltaTime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u="sng" dirty="0">
                <a:solidFill>
                  <a:schemeClr val="hlink"/>
                </a:solidFill>
                <a:hlinkClick r:id="rId4"/>
              </a:rPr>
              <a:t>https://docs.unity3d.com/ScriptReference/Time-deltaTime.html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Which will make it update once per second rather then once per computer tick.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73ef44e5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73ef44e5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Make three game objects.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this is not best practice (normally they would have this a gameManager and it would load gameobjects on an event.) </a:t>
            </a:r>
            <a:r>
              <a:rPr lang="en" dirty="0">
                <a:solidFill>
                  <a:schemeClr val="dk1"/>
                </a:solidFill>
              </a:rPr>
              <a:t>add this script to Cube3.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Program is as per the image. You will have to have the code compile to have it update the inspector and allow you to add a public GameObject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74991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73ef44e5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73ef44e5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Make three game objects.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this is not best practice (normally they would have this a gameManager and it would load gameobjects on an event.) </a:t>
            </a:r>
            <a:r>
              <a:rPr lang="en" dirty="0">
                <a:solidFill>
                  <a:schemeClr val="dk1"/>
                </a:solidFill>
              </a:rPr>
              <a:t>add this script to Cube3.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Program is as per the image. You will have to have the code compile to have it update the inspector and allow you to add a public GameObject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53344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73ef44e5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73ef44e5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Make three game objects.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this is not best practice (normally they would have this a gameManager and it would load gameobjects on an event.) </a:t>
            </a:r>
            <a:r>
              <a:rPr lang="en" dirty="0">
                <a:solidFill>
                  <a:schemeClr val="dk1"/>
                </a:solidFill>
              </a:rPr>
              <a:t>add this script to Cube3.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Program is as per the image. You will have to have the code compile to have it update the inspector and allow you to add a public GameObject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985921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userDrawn="1"/>
        </p:nvSpPr>
        <p:spPr>
          <a:xfrm>
            <a:off x="-387" y="0"/>
            <a:ext cx="9144000" cy="5154201"/>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sz="1050"/>
          </a:p>
        </p:txBody>
      </p:sp>
      <p:sp>
        <p:nvSpPr>
          <p:cNvPr id="2" name="Title 1"/>
          <p:cNvSpPr>
            <a:spLocks noGrp="1"/>
          </p:cNvSpPr>
          <p:nvPr>
            <p:ph type="title" hasCustomPrompt="1"/>
          </p:nvPr>
        </p:nvSpPr>
        <p:spPr>
          <a:xfrm>
            <a:off x="1277635" y="1491630"/>
            <a:ext cx="3834426" cy="972108"/>
          </a:xfrm>
        </p:spPr>
        <p:txBody>
          <a:bodyPr vert="horz" lIns="0" tIns="0" rIns="0" bIns="0" rtlCol="0" anchor="t">
            <a:noAutofit/>
          </a:bodyPr>
          <a:lstStyle>
            <a:lvl1pPr>
              <a:defRPr kumimoji="0" lang="en-AU" sz="3225"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7" name="Text Placeholder 6"/>
          <p:cNvSpPr>
            <a:spLocks noGrp="1"/>
          </p:cNvSpPr>
          <p:nvPr>
            <p:ph type="body" sz="quarter" idx="10" hasCustomPrompt="1"/>
          </p:nvPr>
        </p:nvSpPr>
        <p:spPr>
          <a:xfrm>
            <a:off x="1277614" y="2636900"/>
            <a:ext cx="3837623" cy="184666"/>
          </a:xfrm>
          <a:prstGeom prst="rect">
            <a:avLst/>
          </a:prstGeom>
        </p:spPr>
        <p:txBody>
          <a:bodyPr vert="horz" wrap="square" lIns="0" tIns="0" rIns="0" bIns="0" rtlCol="0" anchor="t">
            <a:noAutofit/>
          </a:bodyPr>
          <a:lstStyle>
            <a:lvl1pPr>
              <a:defRPr lang="en-US" sz="1200" b="1" spc="0" baseline="0" dirty="0">
                <a:solidFill>
                  <a:srgbClr val="999490"/>
                </a:solidFill>
                <a:latin typeface="+mn-lt"/>
                <a:ea typeface="+mj-ea"/>
                <a:cs typeface="+mj-cs"/>
              </a:defRPr>
            </a:lvl1pPr>
          </a:lstStyle>
          <a:p>
            <a:pPr lvl="0">
              <a:lnSpc>
                <a:spcPct val="100000"/>
              </a:lnSpc>
              <a:spcBef>
                <a:spcPct val="0"/>
              </a:spcBef>
            </a:pPr>
            <a:r>
              <a:rPr lang="en-US"/>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335320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521494" y="1522800"/>
            <a:ext cx="7182854" cy="304773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521494" y="572970"/>
            <a:ext cx="7182854" cy="351792"/>
          </a:xfrm>
        </p:spPr>
        <p:txBody>
          <a:bodyPr/>
          <a:lstStyle>
            <a:lvl1pPr>
              <a:defRPr sz="2850"/>
            </a:lvl1pPr>
          </a:lstStyle>
          <a:p>
            <a:r>
              <a:rPr lang="en-US"/>
              <a:t>Click to edit Master title style</a:t>
            </a:r>
            <a:endParaRPr lang="en-AU"/>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318352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521494" y="1086576"/>
            <a:ext cx="7182854" cy="3483954"/>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521494" y="572970"/>
            <a:ext cx="7182854" cy="351792"/>
          </a:xfrm>
        </p:spPr>
        <p:txBody>
          <a:bodyPr/>
          <a:lstStyle>
            <a:lvl1pPr>
              <a:defRPr sz="2850"/>
            </a:lvl1pPr>
          </a:lstStyle>
          <a:p>
            <a:r>
              <a:rPr lang="en-US"/>
              <a:t>Click to edit Master title style</a:t>
            </a:r>
            <a:endParaRPr lang="en-AU"/>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93190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AU"/>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521495" y="1522800"/>
            <a:ext cx="3780000" cy="2967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521494" y="572400"/>
            <a:ext cx="7182000" cy="351792"/>
          </a:xfrm>
        </p:spPr>
        <p:txBody>
          <a:bodyPr/>
          <a:lstStyle>
            <a:lvl1pPr>
              <a:defRPr sz="2850"/>
            </a:lvl1pPr>
          </a:lstStyle>
          <a:p>
            <a:r>
              <a:rPr lang="en-US"/>
              <a:t>Click to edit Master title style</a:t>
            </a:r>
            <a:endParaRPr lang="en-AU"/>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4842450" y="1507448"/>
            <a:ext cx="3780000" cy="2967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5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521495" y="1522800"/>
            <a:ext cx="2538412" cy="3048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521494" y="572400"/>
            <a:ext cx="7182000" cy="351792"/>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3307557" y="1522800"/>
            <a:ext cx="2538412" cy="3048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6093620" y="1522800"/>
            <a:ext cx="2538412" cy="3048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1" y="3165871"/>
            <a:ext cx="9143999" cy="1977629"/>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528469" y="707232"/>
            <a:ext cx="2538413" cy="2430065"/>
          </a:xfrm>
        </p:spPr>
        <p:txBody>
          <a:bodyPr/>
          <a:lstStyle/>
          <a:p>
            <a:r>
              <a:rPr lang="en-US"/>
              <a:t>Click to edit Master title style</a:t>
            </a:r>
            <a:endParaRPr lang="en-AU"/>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3314533" y="707232"/>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6100596" y="707232"/>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1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1" y="3188995"/>
            <a:ext cx="9143999" cy="1977629"/>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3296785" y="735807"/>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6082847" y="735807"/>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510723" y="735807"/>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80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521494" y="737100"/>
            <a:ext cx="2538413" cy="1240584"/>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521494" y="2112690"/>
            <a:ext cx="2538413" cy="2292413"/>
          </a:xfrm>
          <a:prstGeom prst="rect">
            <a:avLst/>
          </a:prstGeom>
        </p:spPr>
        <p:txBody>
          <a:bodyPr>
            <a:normAutofit/>
          </a:bodyPr>
          <a:lstStyle>
            <a:lvl1pPr>
              <a:lnSpc>
                <a:spcPct val="100000"/>
              </a:lnSpc>
              <a:defRPr sz="135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3307557" y="737100"/>
            <a:ext cx="2538412" cy="3668003"/>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6093619" y="737100"/>
            <a:ext cx="2538412" cy="3668003"/>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9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userDrawn="1"/>
        </p:nvSpPr>
        <p:spPr>
          <a:xfrm>
            <a:off x="6076951" y="0"/>
            <a:ext cx="3059906" cy="51435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AU"/>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6976544" y="1173957"/>
            <a:ext cx="1890209" cy="810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521494" y="572400"/>
            <a:ext cx="5322095" cy="351792"/>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521494" y="1023300"/>
            <a:ext cx="5322094"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528639" y="1522800"/>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3314702" y="1522800"/>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6976544" y="2085968"/>
            <a:ext cx="1890209" cy="810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6976544" y="2997980"/>
            <a:ext cx="1890209" cy="810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6976544" y="3909991"/>
            <a:ext cx="1890209" cy="810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6598444" y="1173958"/>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6598444" y="2085969"/>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6598444" y="2997980"/>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6598444" y="3909991"/>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Tree>
    <p:extLst>
      <p:ext uri="{BB962C8B-B14F-4D97-AF65-F5344CB8AC3E}">
        <p14:creationId xmlns:p14="http://schemas.microsoft.com/office/powerpoint/2010/main" val="42944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AU"/>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509945" y="1858483"/>
            <a:ext cx="3834000" cy="271261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521494" y="572400"/>
            <a:ext cx="7182854" cy="351792"/>
          </a:xfrm>
        </p:spPr>
        <p:txBody>
          <a:bodyPr/>
          <a:lstStyle/>
          <a:p>
            <a:r>
              <a:rPr lang="en-US"/>
              <a:t>Click to edit Master title style</a:t>
            </a:r>
            <a:endParaRPr lang="en-AU"/>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521495" y="1522800"/>
            <a:ext cx="3834000" cy="215783"/>
          </a:xfrm>
          <a:prstGeom prst="rect">
            <a:avLst/>
          </a:prstGeom>
        </p:spPr>
        <p:txBody>
          <a:bodyPr>
            <a:normAutofit/>
          </a:bodyPr>
          <a:lstStyle>
            <a:lvl1pPr>
              <a:defRPr lang="en-US" sz="1200" b="1" dirty="0"/>
            </a:lvl1pPr>
            <a:lvl2pPr>
              <a:defRPr lang="en-US" sz="900" dirty="0"/>
            </a:lvl2pPr>
            <a:lvl3pPr>
              <a:defRPr lang="en-US" sz="900" dirty="0"/>
            </a:lvl3pPr>
            <a:lvl4pPr>
              <a:defRPr lang="en-US" sz="900" dirty="0"/>
            </a:lvl4pPr>
            <a:lvl5pPr>
              <a:spcBef>
                <a:spcPts val="900"/>
              </a:spcBef>
              <a:defRPr lang="en-US" sz="900" dirty="0"/>
            </a:lvl5pPr>
            <a:lvl6pPr>
              <a:defRPr lang="en-AU" dirty="0"/>
            </a:lvl6pPr>
          </a:lstStyle>
          <a:p>
            <a:pPr lvl="0"/>
            <a:r>
              <a:rPr lang="en-US"/>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4790006" y="1858483"/>
            <a:ext cx="3834000" cy="2712617"/>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4788450" y="1522800"/>
            <a:ext cx="3834000" cy="215783"/>
          </a:xfrm>
          <a:prstGeom prst="rect">
            <a:avLst/>
          </a:prstGeom>
        </p:spPr>
        <p:txBody>
          <a:bodyPr>
            <a:normAutofit/>
          </a:bodyPr>
          <a:lstStyle>
            <a:lvl1pPr>
              <a:defRPr lang="en-US" sz="1200" b="1" dirty="0"/>
            </a:lvl1pPr>
            <a:lvl2pPr>
              <a:defRPr lang="en-US" sz="900" dirty="0"/>
            </a:lvl2pPr>
            <a:lvl3pPr>
              <a:defRPr lang="en-US" sz="900" dirty="0"/>
            </a:lvl3pPr>
            <a:lvl4pPr>
              <a:defRPr lang="en-US" sz="900" dirty="0"/>
            </a:lvl4pPr>
            <a:lvl5pPr>
              <a:spcBef>
                <a:spcPts val="900"/>
              </a:spcBef>
              <a:defRPr lang="en-US" sz="900" dirty="0"/>
            </a:lvl5pPr>
            <a:lvl6pPr>
              <a:defRPr lang="en-AU" dirty="0"/>
            </a:lvl6pPr>
          </a:lstStyle>
          <a:p>
            <a:pPr lvl="0"/>
            <a:r>
              <a:rPr lang="en-US"/>
              <a:t>[Graph title]</a:t>
            </a:r>
          </a:p>
        </p:txBody>
      </p:sp>
    </p:spTree>
    <p:extLst>
      <p:ext uri="{BB962C8B-B14F-4D97-AF65-F5344CB8AC3E}">
        <p14:creationId xmlns:p14="http://schemas.microsoft.com/office/powerpoint/2010/main" val="311285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AU"/>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521100" y="1522800"/>
            <a:ext cx="7885326" cy="1296200"/>
          </a:xfrm>
          <a:prstGeom prst="rect">
            <a:avLst/>
          </a:prstGeom>
        </p:spPr>
        <p:txBody>
          <a:bodyPr vert="horz" lIns="0" tIns="0" rIns="0" bIns="0" rtlCol="0">
            <a:noAutofit/>
          </a:bodyPr>
          <a:lstStyle>
            <a:lvl1pPr>
              <a:defRPr lang="en-US" sz="1050" dirty="0"/>
            </a:lvl1pPr>
            <a:lvl2pPr>
              <a:defRPr lang="en-US" sz="1050" dirty="0"/>
            </a:lvl2pPr>
            <a:lvl3pPr>
              <a:defRPr lang="en-US" sz="1050" dirty="0"/>
            </a:lvl3pPr>
            <a:lvl4pPr>
              <a:defRPr lang="en-US" sz="1050" dirty="0"/>
            </a:lvl4pPr>
            <a:lvl5pPr>
              <a:defRPr lang="en-US" sz="1050" dirty="0"/>
            </a:lvl5pPr>
          </a:lstStyle>
          <a:p>
            <a:pPr lvl="0"/>
            <a:endParaRPr lang="en-US"/>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521494" y="572400"/>
            <a:ext cx="7182000" cy="351792"/>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521100" y="2938900"/>
            <a:ext cx="7885326" cy="1296200"/>
          </a:xfrm>
          <a:prstGeom prst="rect">
            <a:avLst/>
          </a:prstGeom>
        </p:spPr>
        <p:txBody>
          <a:bodyPr vert="horz" lIns="0" tIns="0" rIns="0" bIns="0" rtlCol="0">
            <a:noAutofit/>
          </a:bodyPr>
          <a:lstStyle>
            <a:lvl1pPr>
              <a:defRPr lang="en-US" sz="1050" dirty="0"/>
            </a:lvl1pPr>
            <a:lvl2pPr>
              <a:defRPr lang="en-US" sz="1050" dirty="0"/>
            </a:lvl2pPr>
            <a:lvl3pPr>
              <a:defRPr lang="en-US" sz="1050" dirty="0"/>
            </a:lvl3pPr>
            <a:lvl4pPr>
              <a:defRPr lang="en-US" sz="1050" dirty="0"/>
            </a:lvl4pPr>
            <a:lvl5pPr>
              <a:defRPr lang="en-US" sz="1050" dirty="0"/>
            </a:lvl5pPr>
          </a:lstStyle>
          <a:p>
            <a:pPr lvl="0"/>
            <a:endParaRPr lang="en-US"/>
          </a:p>
        </p:txBody>
      </p:sp>
    </p:spTree>
    <p:extLst>
      <p:ext uri="{BB962C8B-B14F-4D97-AF65-F5344CB8AC3E}">
        <p14:creationId xmlns:p14="http://schemas.microsoft.com/office/powerpoint/2010/main" val="27869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userDrawn="1"/>
        </p:nvSpPr>
        <p:spPr>
          <a:xfrm>
            <a:off x="-387" y="0"/>
            <a:ext cx="9144000" cy="5154201"/>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277635" y="1491630"/>
            <a:ext cx="3834426" cy="972108"/>
          </a:xfrm>
        </p:spPr>
        <p:txBody>
          <a:bodyPr vert="horz" lIns="0" tIns="0" rIns="0" bIns="0" rtlCol="0" anchor="t">
            <a:noAutofit/>
          </a:bodyPr>
          <a:lstStyle>
            <a:lvl1pPr>
              <a:defRPr kumimoji="0" lang="en-AU" sz="3225"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277614" y="2636900"/>
            <a:ext cx="3837623" cy="184666"/>
          </a:xfrm>
          <a:prstGeom prst="rect">
            <a:avLst/>
          </a:prstGeom>
        </p:spPr>
        <p:txBody>
          <a:bodyPr vert="horz" wrap="square" lIns="0" tIns="0" rIns="0" bIns="0" rtlCol="0" anchor="t">
            <a:noAutofit/>
          </a:bodyPr>
          <a:lstStyle>
            <a:lvl1pPr>
              <a:defRPr lang="en-US" sz="1200" b="1" spc="0" baseline="0" dirty="0">
                <a:solidFill>
                  <a:schemeClr val="bg1"/>
                </a:solidFill>
                <a:latin typeface="+mn-lt"/>
                <a:ea typeface="+mj-ea"/>
                <a:cs typeface="+mj-cs"/>
              </a:defRPr>
            </a:lvl1pPr>
          </a:lstStyle>
          <a:p>
            <a:pPr lvl="0">
              <a:lnSpc>
                <a:spcPct val="100000"/>
              </a:lnSpc>
              <a:spcBef>
                <a:spcPct val="0"/>
              </a:spcBef>
            </a:pPr>
            <a:r>
              <a:rPr lang="en-US"/>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87466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AU"/>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521495" y="1522800"/>
            <a:ext cx="2538412"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521494" y="572400"/>
            <a:ext cx="7182000" cy="351792"/>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521494" y="1023300"/>
            <a:ext cx="7560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3320654" y="1522800"/>
            <a:ext cx="4760840" cy="2430065"/>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92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AU"/>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5543082" y="1522800"/>
            <a:ext cx="2538412" cy="3048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521495" y="572400"/>
            <a:ext cx="7182000" cy="351792"/>
          </a:xfrm>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521494" y="1023300"/>
            <a:ext cx="7560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521494" y="1522800"/>
            <a:ext cx="4382100" cy="3048300"/>
          </a:xfrm>
          <a:prstGeom prst="rect">
            <a:avLst/>
          </a:prstGeom>
        </p:spPr>
        <p:txBody>
          <a:bodyPr vert="horz" lIns="0" tIns="0" rIns="0" bIns="0" rtlCol="0">
            <a:noAutofit/>
          </a:bodyPr>
          <a:lstStyle>
            <a:lvl1pPr>
              <a:lnSpc>
                <a:spcPct val="100000"/>
              </a:lnSpc>
              <a:spcAft>
                <a:spcPts val="900"/>
              </a:spcAft>
              <a:defRPr lang="en-US" sz="1050" dirty="0"/>
            </a:lvl1pPr>
            <a:lvl2pPr>
              <a:lnSpc>
                <a:spcPct val="100000"/>
              </a:lnSpc>
              <a:spcAft>
                <a:spcPts val="900"/>
              </a:spcAft>
              <a:defRPr lang="en-US" sz="1050" dirty="0"/>
            </a:lvl2pPr>
            <a:lvl3pPr>
              <a:lnSpc>
                <a:spcPct val="100000"/>
              </a:lnSpc>
              <a:spcAft>
                <a:spcPts val="900"/>
              </a:spcAft>
              <a:defRPr lang="en-US" sz="1050" dirty="0"/>
            </a:lvl3pPr>
            <a:lvl4pPr>
              <a:lnSpc>
                <a:spcPct val="100000"/>
              </a:lnSpc>
              <a:spcAft>
                <a:spcPts val="900"/>
              </a:spcAft>
              <a:defRPr lang="en-US" sz="1050" dirty="0"/>
            </a:lvl4pPr>
            <a:lvl5pPr>
              <a:lnSpc>
                <a:spcPct val="100000"/>
              </a:lnSpc>
              <a:spcAft>
                <a:spcPts val="900"/>
              </a:spcAft>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03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 y="1"/>
            <a:ext cx="9143999" cy="51434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a:t>Click icon to add picture</a:t>
            </a:r>
            <a:br>
              <a:rPr lang="en-AU"/>
            </a:br>
            <a:br>
              <a:rPr lang="en-AU"/>
            </a:br>
            <a:br>
              <a:rPr lang="en-AU"/>
            </a:br>
            <a:endParaRPr lang="en-AU"/>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521496" y="789385"/>
            <a:ext cx="2538411" cy="3947558"/>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683568" y="1005576"/>
            <a:ext cx="1944216" cy="657353"/>
          </a:xfrm>
        </p:spPr>
        <p:txBody>
          <a:bodyPr anchor="t">
            <a:normAutofit/>
          </a:bodyPr>
          <a:lstStyle>
            <a:lvl1pPr>
              <a:defRPr sz="2100"/>
            </a:lvl1pPr>
          </a:lstStyle>
          <a:p>
            <a:r>
              <a:rPr lang="en-US"/>
              <a:t>[Title]</a:t>
            </a:r>
            <a:endParaRPr lang="en-AU"/>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AU"/>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a:p>
        </p:txBody>
      </p:sp>
    </p:spTree>
    <p:extLst>
      <p:ext uri="{BB962C8B-B14F-4D97-AF65-F5344CB8AC3E}">
        <p14:creationId xmlns:p14="http://schemas.microsoft.com/office/powerpoint/2010/main" val="141049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21496" y="1501437"/>
            <a:ext cx="8101012" cy="2960553"/>
          </a:xfrm>
          <a:prstGeom prst="rect">
            <a:avLst/>
          </a:prstGeom>
          <a:solidFill>
            <a:schemeClr val="bg2"/>
          </a:solidFill>
        </p:spPr>
        <p:txBody>
          <a:bodyPr anchor="ctr"/>
          <a:lstStyle>
            <a:lvl1pPr marL="0" indent="0" algn="ctr">
              <a:spcBef>
                <a:spcPts val="0"/>
              </a:spcBef>
              <a:spcAft>
                <a:spcPts val="0"/>
              </a:spcAft>
              <a:buNone/>
              <a:defRPr lang="en-AU" dirty="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AU"/>
              <a:t>Click icon to add picture</a:t>
            </a:r>
            <a:br>
              <a:rPr lang="en-AU"/>
            </a:br>
            <a:br>
              <a:rPr lang="en-AU"/>
            </a:br>
            <a:br>
              <a:rPr lang="en-AU"/>
            </a:br>
            <a:endParaRPr lang="en-AU"/>
          </a:p>
        </p:txBody>
      </p:sp>
      <p:sp>
        <p:nvSpPr>
          <p:cNvPr id="4" name="Text Placeholder 3"/>
          <p:cNvSpPr>
            <a:spLocks noGrp="1"/>
          </p:cNvSpPr>
          <p:nvPr>
            <p:ph type="body" sz="half" idx="2" hasCustomPrompt="1"/>
          </p:nvPr>
        </p:nvSpPr>
        <p:spPr>
          <a:xfrm>
            <a:off x="521495" y="4461990"/>
            <a:ext cx="8101011" cy="270000"/>
          </a:xfrm>
          <a:prstGeom prst="rect">
            <a:avLst/>
          </a:prstGeo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AU"/>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521494" y="1023300"/>
            <a:ext cx="7182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98470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3300412" y="-3"/>
            <a:ext cx="5858154" cy="51435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AU"/>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521495" y="1522800"/>
            <a:ext cx="2538412" cy="2984299"/>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900"/>
              </a:spcAft>
              <a:defRPr sz="1050"/>
            </a:lvl1pPr>
            <a:lvl2pPr>
              <a:lnSpc>
                <a:spcPct val="100000"/>
              </a:lnSpc>
              <a:spcAft>
                <a:spcPts val="900"/>
              </a:spcAft>
              <a:defRPr sz="1050"/>
            </a:lvl2pPr>
            <a:lvl3pPr>
              <a:lnSpc>
                <a:spcPct val="100000"/>
              </a:lnSpc>
              <a:spcAft>
                <a:spcPts val="900"/>
              </a:spcAft>
              <a:defRPr sz="1050"/>
            </a:lvl3pPr>
            <a:lvl4pPr>
              <a:lnSpc>
                <a:spcPct val="100000"/>
              </a:lnSpc>
              <a:spcAft>
                <a:spcPts val="900"/>
              </a:spcAft>
              <a:defRPr sz="1050"/>
            </a:lvl4pPr>
            <a:lvl5pPr>
              <a:lnSpc>
                <a:spcPct val="100000"/>
              </a:lnSpc>
              <a:spcAft>
                <a:spcPts val="9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521495" y="572400"/>
            <a:ext cx="2538411" cy="377633"/>
          </a:xfrm>
        </p:spPr>
        <p:txBody>
          <a:bodyPr anchor="t">
            <a:noAutofit/>
          </a:bodyPr>
          <a:lstStyle>
            <a:lvl1pPr>
              <a:defRPr sz="2850"/>
            </a:lvl1pPr>
          </a:lstStyle>
          <a:p>
            <a:r>
              <a:rPr lang="en-US"/>
              <a:t>Title here</a:t>
            </a:r>
            <a:endParaRPr lang="en-AU"/>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521495" y="1023300"/>
            <a:ext cx="2538411"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49818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AU"/>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4193959" y="-3"/>
            <a:ext cx="4939736" cy="51435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521495" y="1522800"/>
            <a:ext cx="3375000" cy="2903299"/>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050" smtClean="0"/>
            </a:lvl1pPr>
            <a:lvl2pPr>
              <a:defRPr lang="en-US" sz="1050" smtClean="0"/>
            </a:lvl2pPr>
            <a:lvl3pPr>
              <a:defRPr lang="en-US" sz="1050" smtClean="0"/>
            </a:lvl3pPr>
            <a:lvl4pPr>
              <a:defRPr lang="en-US" sz="1050" smtClean="0"/>
            </a:lvl4pPr>
            <a:lvl5pPr>
              <a:defRPr lang="en-AU" sz="1050"/>
            </a:lvl5pPr>
          </a:lstStyle>
          <a:p>
            <a:pPr lvl="0">
              <a:lnSpc>
                <a:spcPct val="100000"/>
              </a:lnSpc>
              <a:spcAft>
                <a:spcPts val="900"/>
              </a:spcAft>
            </a:pPr>
            <a:r>
              <a:rPr lang="en-US"/>
              <a:t>Click to edit Master text styles</a:t>
            </a:r>
          </a:p>
          <a:p>
            <a:pPr lvl="1">
              <a:lnSpc>
                <a:spcPct val="100000"/>
              </a:lnSpc>
              <a:spcAft>
                <a:spcPts val="900"/>
              </a:spcAft>
            </a:pPr>
            <a:r>
              <a:rPr lang="en-US"/>
              <a:t>Second level</a:t>
            </a:r>
          </a:p>
          <a:p>
            <a:pPr lvl="2">
              <a:lnSpc>
                <a:spcPct val="100000"/>
              </a:lnSpc>
              <a:spcAft>
                <a:spcPts val="900"/>
              </a:spcAft>
            </a:pPr>
            <a:r>
              <a:rPr lang="en-US"/>
              <a:t>Third level</a:t>
            </a:r>
          </a:p>
          <a:p>
            <a:pPr lvl="3">
              <a:lnSpc>
                <a:spcPct val="100000"/>
              </a:lnSpc>
              <a:spcAft>
                <a:spcPts val="900"/>
              </a:spcAft>
            </a:pPr>
            <a:r>
              <a:rPr lang="en-US"/>
              <a:t>Fourth level</a:t>
            </a:r>
          </a:p>
          <a:p>
            <a:pPr lvl="4">
              <a:lnSpc>
                <a:spcPct val="100000"/>
              </a:lnSpc>
              <a:spcAft>
                <a:spcPts val="900"/>
              </a:spcAft>
            </a:pPr>
            <a:r>
              <a:rPr lang="en-US"/>
              <a:t>Fifth level</a:t>
            </a:r>
            <a:endParaRPr lang="en-AU"/>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521495" y="572400"/>
            <a:ext cx="3375000" cy="377633"/>
          </a:xfrm>
        </p:spPr>
        <p:txBody>
          <a:bodyPr anchor="t">
            <a:noAutofit/>
          </a:bodyPr>
          <a:lstStyle>
            <a:lvl1pPr>
              <a:defRPr sz="2850"/>
            </a:lvl1pPr>
          </a:lstStyle>
          <a:p>
            <a:r>
              <a:rPr lang="en-US"/>
              <a:t>Title here</a:t>
            </a:r>
            <a:endParaRPr lang="en-AU"/>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521495" y="1023300"/>
            <a:ext cx="337500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36333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6077278" y="184"/>
            <a:ext cx="3066722" cy="5143131"/>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350" dirty="0">
                <a:solidFill>
                  <a:schemeClr val="tx1"/>
                </a:solidFill>
              </a:defRPr>
            </a:lvl1pPr>
          </a:lstStyle>
          <a:p>
            <a:pPr lvl="0"/>
            <a:r>
              <a:rPr lang="en-US"/>
              <a:t> </a:t>
            </a:r>
            <a:endParaRPr lang="en-AU"/>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6093806" y="-2"/>
            <a:ext cx="3050195" cy="51435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AU"/>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521495" y="572400"/>
            <a:ext cx="5322094" cy="377633"/>
          </a:xfrm>
        </p:spPr>
        <p:txBody>
          <a:bodyPr anchor="t">
            <a:noAutofit/>
          </a:bodyPr>
          <a:lstStyle>
            <a:lvl1pPr>
              <a:defRPr sz="2850"/>
            </a:lvl1pPr>
          </a:lstStyle>
          <a:p>
            <a:r>
              <a:rPr lang="en-US"/>
              <a:t>Click to edit Master title style</a:t>
            </a:r>
            <a:endParaRPr lang="en-AU"/>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521495" y="1522800"/>
            <a:ext cx="5322093" cy="30483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050" dirty="0" smtClean="0"/>
            </a:lvl1pPr>
            <a:lvl2pPr>
              <a:defRPr lang="en-US" sz="1050" dirty="0" smtClean="0"/>
            </a:lvl2pPr>
            <a:lvl3pPr>
              <a:defRPr lang="en-US" sz="1050" dirty="0" smtClean="0"/>
            </a:lvl3pPr>
            <a:lvl4pPr>
              <a:defRPr lang="en-US" sz="1050" dirty="0" smtClean="0"/>
            </a:lvl4pPr>
            <a:lvl5pPr>
              <a:defRPr lang="en-AU" sz="1050" dirty="0"/>
            </a:lvl5pPr>
          </a:lstStyle>
          <a:p>
            <a:pPr lvl="0">
              <a:lnSpc>
                <a:spcPct val="100000"/>
              </a:lnSpc>
              <a:spcAft>
                <a:spcPts val="900"/>
              </a:spcAft>
            </a:pPr>
            <a:r>
              <a:rPr lang="en-US"/>
              <a:t>Click to edit Master text styles</a:t>
            </a:r>
          </a:p>
          <a:p>
            <a:pPr lvl="1">
              <a:lnSpc>
                <a:spcPct val="100000"/>
              </a:lnSpc>
              <a:spcAft>
                <a:spcPts val="900"/>
              </a:spcAft>
            </a:pPr>
            <a:r>
              <a:rPr lang="en-US"/>
              <a:t>Second level</a:t>
            </a:r>
          </a:p>
          <a:p>
            <a:pPr lvl="2">
              <a:lnSpc>
                <a:spcPct val="100000"/>
              </a:lnSpc>
              <a:spcAft>
                <a:spcPts val="900"/>
              </a:spcAft>
            </a:pPr>
            <a:r>
              <a:rPr lang="en-US"/>
              <a:t>Third level</a:t>
            </a:r>
          </a:p>
          <a:p>
            <a:pPr lvl="3">
              <a:lnSpc>
                <a:spcPct val="100000"/>
              </a:lnSpc>
              <a:spcAft>
                <a:spcPts val="900"/>
              </a:spcAft>
            </a:pPr>
            <a:r>
              <a:rPr lang="en-US"/>
              <a:t>Fourth level</a:t>
            </a:r>
          </a:p>
          <a:p>
            <a:pPr lvl="4">
              <a:lnSpc>
                <a:spcPct val="100000"/>
              </a:lnSpc>
              <a:spcAft>
                <a:spcPts val="900"/>
              </a:spcAft>
            </a:pPr>
            <a:r>
              <a:rPr lang="en-US"/>
              <a:t>Fifth level</a:t>
            </a:r>
            <a:endParaRPr lang="en-AU"/>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521494" y="1023300"/>
            <a:ext cx="5322094"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159973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3300412" y="0"/>
            <a:ext cx="5858154" cy="5154383"/>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790124"/>
            <a:ext cx="5724128" cy="738664"/>
          </a:xfrm>
          <a:prstGeom prst="rect">
            <a:avLst/>
          </a:prstGeom>
          <a:solidFill>
            <a:schemeClr val="accent1"/>
          </a:solidFill>
        </p:spPr>
        <p:txBody>
          <a:bodyPr wrap="square" rtlCol="0">
            <a:spAutoFit/>
          </a:bodyPr>
          <a:lstStyle/>
          <a:p>
            <a:r>
              <a:rPr lang="en-AU" sz="1050">
                <a:solidFill>
                  <a:schemeClr val="bg1"/>
                </a:solidFill>
              </a:rPr>
              <a:t>For this slide design, you can change the background colour</a:t>
            </a:r>
          </a:p>
          <a:p>
            <a:r>
              <a:rPr lang="en-AU" sz="1050">
                <a:solidFill>
                  <a:schemeClr val="bg1"/>
                </a:solidFill>
              </a:rPr>
              <a:t>by right-clicking somewhere on the slide, not in a content placeholder.</a:t>
            </a:r>
          </a:p>
          <a:p>
            <a:r>
              <a:rPr lang="en-US" sz="1050">
                <a:solidFill>
                  <a:schemeClr val="bg1"/>
                </a:solidFill>
              </a:rPr>
              <a:t>‘Format Background</a:t>
            </a:r>
          </a:p>
          <a:p>
            <a:r>
              <a:rPr lang="en-US" sz="1050">
                <a:solidFill>
                  <a:schemeClr val="bg1"/>
                </a:solidFill>
              </a:rPr>
              <a:t>Under the ‘Fill’ menu, ‘change ‘Solid fill’ to a </a:t>
            </a:r>
            <a:r>
              <a:rPr lang="en-US" sz="1050" err="1">
                <a:solidFill>
                  <a:schemeClr val="bg1"/>
                </a:solidFill>
              </a:rPr>
              <a:t>colour</a:t>
            </a:r>
            <a:r>
              <a:rPr lang="en-US" sz="1050">
                <a:solidFill>
                  <a:schemeClr val="bg1"/>
                </a:solidFill>
              </a:rPr>
              <a:t> from the palette</a:t>
            </a:r>
            <a:endParaRPr lang="en-AU" sz="105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521495" y="1522800"/>
            <a:ext cx="2538412" cy="3155184"/>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900"/>
              </a:spcAft>
              <a:defRPr sz="1050">
                <a:solidFill>
                  <a:schemeClr val="bg1"/>
                </a:solidFill>
              </a:defRPr>
            </a:lvl1pPr>
            <a:lvl2pPr>
              <a:spcAft>
                <a:spcPts val="900"/>
              </a:spcAft>
              <a:defRPr sz="1050">
                <a:solidFill>
                  <a:schemeClr val="bg1"/>
                </a:solidFill>
              </a:defRPr>
            </a:lvl2pPr>
            <a:lvl3pPr>
              <a:spcAft>
                <a:spcPts val="900"/>
              </a:spcAft>
              <a:buClr>
                <a:schemeClr val="bg1"/>
              </a:buClr>
              <a:defRPr sz="1050">
                <a:solidFill>
                  <a:schemeClr val="bg1"/>
                </a:solidFill>
              </a:defRPr>
            </a:lvl3pPr>
            <a:lvl4pPr>
              <a:spcAft>
                <a:spcPts val="900"/>
              </a:spcAft>
              <a:defRPr sz="1050">
                <a:solidFill>
                  <a:schemeClr val="bg1"/>
                </a:solidFill>
              </a:defRPr>
            </a:lvl4pPr>
            <a:lvl5pPr>
              <a:spcAft>
                <a:spcPts val="900"/>
              </a:spcAft>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521495" y="572400"/>
            <a:ext cx="2538411" cy="377633"/>
          </a:xfrm>
        </p:spPr>
        <p:txBody>
          <a:bodyPr anchor="t">
            <a:noAutofit/>
          </a:bodyPr>
          <a:lstStyle>
            <a:lvl1pPr>
              <a:defRPr sz="2850">
                <a:solidFill>
                  <a:schemeClr val="bg1"/>
                </a:solidFill>
              </a:defRPr>
            </a:lvl1pPr>
          </a:lstStyle>
          <a:p>
            <a:r>
              <a:rPr lang="en-US"/>
              <a:t>Title here</a:t>
            </a:r>
            <a:endParaRPr lang="en-AU"/>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521495" y="1023300"/>
            <a:ext cx="2538411" cy="379599"/>
          </a:xfrm>
          <a:prstGeom prst="rect">
            <a:avLst/>
          </a:prstGeom>
        </p:spPr>
        <p:txBody>
          <a:bodyPr>
            <a:noAutofit/>
          </a:bodyPr>
          <a:lstStyle>
            <a:lvl1pPr>
              <a:lnSpc>
                <a:spcPct val="100000"/>
              </a:lnSpc>
              <a:defRPr sz="1200" b="0">
                <a:solidFill>
                  <a:schemeClr val="bg1"/>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127512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4204264" y="0"/>
            <a:ext cx="4939736" cy="5165269"/>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790124"/>
            <a:ext cx="5724128" cy="738664"/>
          </a:xfrm>
          <a:prstGeom prst="rect">
            <a:avLst/>
          </a:prstGeom>
          <a:solidFill>
            <a:schemeClr val="accent1"/>
          </a:solidFill>
        </p:spPr>
        <p:txBody>
          <a:bodyPr wrap="square" rtlCol="0">
            <a:spAutoFit/>
          </a:bodyPr>
          <a:lstStyle/>
          <a:p>
            <a:r>
              <a:rPr lang="en-AU" sz="1050">
                <a:solidFill>
                  <a:schemeClr val="bg1"/>
                </a:solidFill>
              </a:rPr>
              <a:t>For this slide design, you can change the background colour</a:t>
            </a:r>
          </a:p>
          <a:p>
            <a:r>
              <a:rPr lang="en-AU" sz="1050">
                <a:solidFill>
                  <a:schemeClr val="bg1"/>
                </a:solidFill>
              </a:rPr>
              <a:t>by right-clicking somewhere on the slide, not in a content placeholder.</a:t>
            </a:r>
          </a:p>
          <a:p>
            <a:r>
              <a:rPr lang="en-US" sz="1050">
                <a:solidFill>
                  <a:schemeClr val="bg1"/>
                </a:solidFill>
              </a:rPr>
              <a:t>‘Format Background</a:t>
            </a:r>
          </a:p>
          <a:p>
            <a:r>
              <a:rPr lang="en-US" sz="1050">
                <a:solidFill>
                  <a:schemeClr val="bg1"/>
                </a:solidFill>
              </a:rPr>
              <a:t>Under the ‘Fill’ menu, ‘change ‘Solid fill’ to a </a:t>
            </a:r>
            <a:r>
              <a:rPr lang="en-US" sz="1050" err="1">
                <a:solidFill>
                  <a:schemeClr val="bg1"/>
                </a:solidFill>
              </a:rPr>
              <a:t>colour</a:t>
            </a:r>
            <a:r>
              <a:rPr lang="en-US" sz="1050">
                <a:solidFill>
                  <a:schemeClr val="bg1"/>
                </a:solidFill>
              </a:rPr>
              <a:t> from the palette</a:t>
            </a:r>
            <a:endParaRPr lang="en-AU" sz="105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521494" y="1522800"/>
            <a:ext cx="3402434" cy="320919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050" dirty="0" smtClean="0">
                <a:solidFill>
                  <a:schemeClr val="bg1"/>
                </a:solidFill>
              </a:defRPr>
            </a:lvl1pPr>
            <a:lvl2pPr>
              <a:defRPr lang="en-US" sz="1050" dirty="0" smtClean="0">
                <a:solidFill>
                  <a:schemeClr val="bg1"/>
                </a:solidFill>
              </a:defRPr>
            </a:lvl2pPr>
            <a:lvl3pPr>
              <a:defRPr lang="en-US" sz="1050" dirty="0" smtClean="0">
                <a:solidFill>
                  <a:schemeClr val="bg1"/>
                </a:solidFill>
              </a:defRPr>
            </a:lvl3pPr>
            <a:lvl4pPr>
              <a:defRPr lang="en-US" sz="1050" dirty="0" smtClean="0">
                <a:solidFill>
                  <a:schemeClr val="bg1"/>
                </a:solidFill>
              </a:defRPr>
            </a:lvl4pPr>
            <a:lvl5pPr>
              <a:defRPr lang="en-AU" sz="1050" dirty="0">
                <a:solidFill>
                  <a:schemeClr val="bg1"/>
                </a:solidFill>
              </a:defRPr>
            </a:lvl5pPr>
          </a:lstStyle>
          <a:p>
            <a:pPr lvl="0">
              <a:spcAft>
                <a:spcPts val="900"/>
              </a:spcAft>
            </a:pPr>
            <a:r>
              <a:rPr lang="en-US"/>
              <a:t>Click to edit Master text styles</a:t>
            </a:r>
          </a:p>
          <a:p>
            <a:pPr lvl="1">
              <a:spcAft>
                <a:spcPts val="900"/>
              </a:spcAft>
            </a:pPr>
            <a:r>
              <a:rPr lang="en-US"/>
              <a:t>Second level</a:t>
            </a:r>
          </a:p>
          <a:p>
            <a:pPr lvl="2">
              <a:spcAft>
                <a:spcPts val="900"/>
              </a:spcAft>
            </a:pPr>
            <a:r>
              <a:rPr lang="en-US"/>
              <a:t>Third level</a:t>
            </a:r>
          </a:p>
          <a:p>
            <a:pPr lvl="3">
              <a:spcAft>
                <a:spcPts val="900"/>
              </a:spcAft>
            </a:pPr>
            <a:r>
              <a:rPr lang="en-US"/>
              <a:t>Fourth level</a:t>
            </a:r>
          </a:p>
          <a:p>
            <a:pPr lvl="4">
              <a:spcAft>
                <a:spcPts val="900"/>
              </a:spcAft>
            </a:pPr>
            <a:r>
              <a:rPr lang="en-US"/>
              <a:t>Fifth level</a:t>
            </a:r>
            <a:endParaRPr lang="en-AU"/>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521495" y="572400"/>
            <a:ext cx="3402434" cy="377633"/>
          </a:xfrm>
        </p:spPr>
        <p:txBody>
          <a:bodyPr anchor="t">
            <a:noAutofit/>
          </a:bodyPr>
          <a:lstStyle>
            <a:lvl1pPr>
              <a:defRPr sz="2850">
                <a:solidFill>
                  <a:schemeClr val="bg1"/>
                </a:solidFill>
              </a:defRPr>
            </a:lvl1pPr>
          </a:lstStyle>
          <a:p>
            <a:r>
              <a:rPr lang="en-US"/>
              <a:t>Title here</a:t>
            </a:r>
            <a:endParaRPr lang="en-AU"/>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521494" y="1023300"/>
            <a:ext cx="3402434" cy="379599"/>
          </a:xfrm>
          <a:prstGeom prst="rect">
            <a:avLst/>
          </a:prstGeom>
        </p:spPr>
        <p:txBody>
          <a:bodyPr>
            <a:noAutofit/>
          </a:bodyPr>
          <a:lstStyle>
            <a:lvl1pPr>
              <a:lnSpc>
                <a:spcPct val="100000"/>
              </a:lnSpc>
              <a:defRPr sz="1200" b="0">
                <a:solidFill>
                  <a:schemeClr val="bg1"/>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2110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6077278" y="184"/>
            <a:ext cx="3066722" cy="5143131"/>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350" dirty="0">
                <a:solidFill>
                  <a:schemeClr val="tx1"/>
                </a:solidFill>
              </a:defRPr>
            </a:lvl1pPr>
          </a:lstStyle>
          <a:p>
            <a:pPr lvl="0"/>
            <a:r>
              <a:rPr lang="en-US"/>
              <a:t> </a:t>
            </a:r>
            <a:endParaRPr lang="en-AU"/>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6093806" y="1"/>
            <a:ext cx="3050195" cy="5165270"/>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466959"/>
            <a:ext cx="5724128" cy="415498"/>
          </a:xfrm>
          <a:prstGeom prst="rect">
            <a:avLst/>
          </a:prstGeom>
          <a:solidFill>
            <a:schemeClr val="accent1"/>
          </a:solidFill>
        </p:spPr>
        <p:txBody>
          <a:bodyPr wrap="square" rtlCol="0">
            <a:spAutoFit/>
          </a:bodyPr>
          <a:lstStyle/>
          <a:p>
            <a:r>
              <a:rPr lang="en-AU" sz="1050">
                <a:solidFill>
                  <a:schemeClr val="bg1"/>
                </a:solidFill>
              </a:rPr>
              <a:t>For this slide design, you can change the background colour</a:t>
            </a:r>
          </a:p>
          <a:p>
            <a:r>
              <a:rPr lang="en-AU" sz="105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AU"/>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521495" y="1522800"/>
            <a:ext cx="5322093" cy="320919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050" dirty="0" smtClean="0">
                <a:solidFill>
                  <a:schemeClr val="bg1"/>
                </a:solidFill>
              </a:defRPr>
            </a:lvl1pPr>
            <a:lvl2pPr>
              <a:defRPr lang="en-US" sz="1050" dirty="0" smtClean="0">
                <a:solidFill>
                  <a:schemeClr val="bg1"/>
                </a:solidFill>
              </a:defRPr>
            </a:lvl2pPr>
            <a:lvl3pPr>
              <a:defRPr lang="en-US" sz="1050" dirty="0" smtClean="0">
                <a:solidFill>
                  <a:schemeClr val="bg1"/>
                </a:solidFill>
              </a:defRPr>
            </a:lvl3pPr>
            <a:lvl4pPr>
              <a:defRPr lang="en-US" sz="1050" dirty="0" smtClean="0">
                <a:solidFill>
                  <a:schemeClr val="bg1"/>
                </a:solidFill>
              </a:defRPr>
            </a:lvl4pPr>
            <a:lvl5pPr>
              <a:defRPr lang="en-AU" sz="1050" dirty="0">
                <a:solidFill>
                  <a:schemeClr val="bg1"/>
                </a:solidFill>
              </a:defRPr>
            </a:lvl5pPr>
          </a:lstStyle>
          <a:p>
            <a:pPr lvl="0">
              <a:spcAft>
                <a:spcPts val="900"/>
              </a:spcAft>
            </a:pPr>
            <a:r>
              <a:rPr lang="en-US"/>
              <a:t>Click to edit Master text styles</a:t>
            </a:r>
          </a:p>
          <a:p>
            <a:pPr lvl="1">
              <a:spcAft>
                <a:spcPts val="900"/>
              </a:spcAft>
            </a:pPr>
            <a:r>
              <a:rPr lang="en-US"/>
              <a:t>Second level</a:t>
            </a:r>
          </a:p>
          <a:p>
            <a:pPr lvl="2">
              <a:spcAft>
                <a:spcPts val="900"/>
              </a:spcAft>
            </a:pPr>
            <a:r>
              <a:rPr lang="en-US"/>
              <a:t>Third level</a:t>
            </a:r>
          </a:p>
          <a:p>
            <a:pPr lvl="3">
              <a:spcAft>
                <a:spcPts val="900"/>
              </a:spcAft>
            </a:pPr>
            <a:r>
              <a:rPr lang="en-US"/>
              <a:t>Fourth level</a:t>
            </a:r>
          </a:p>
          <a:p>
            <a:pPr lvl="4">
              <a:spcAft>
                <a:spcPts val="900"/>
              </a:spcAft>
            </a:pPr>
            <a:r>
              <a:rPr lang="en-US"/>
              <a:t>Fifth level</a:t>
            </a:r>
            <a:endParaRPr lang="en-AU"/>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521495" y="572400"/>
            <a:ext cx="5322094" cy="377633"/>
          </a:xfrm>
        </p:spPr>
        <p:txBody>
          <a:bodyPr anchor="t">
            <a:noAutofit/>
          </a:bodyPr>
          <a:lstStyle>
            <a:lvl1pPr>
              <a:defRPr sz="2850">
                <a:solidFill>
                  <a:schemeClr val="bg1"/>
                </a:solidFill>
              </a:defRPr>
            </a:lvl1pPr>
          </a:lstStyle>
          <a:p>
            <a:r>
              <a:rPr lang="en-US"/>
              <a:t>Click to edit Master title style</a:t>
            </a:r>
            <a:endParaRPr lang="en-AU"/>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521494" y="1023300"/>
            <a:ext cx="5322094" cy="379599"/>
          </a:xfrm>
          <a:prstGeom prst="rect">
            <a:avLst/>
          </a:prstGeom>
        </p:spPr>
        <p:txBody>
          <a:bodyPr>
            <a:noAutofit/>
          </a:bodyPr>
          <a:lstStyle>
            <a:lvl1pPr>
              <a:lnSpc>
                <a:spcPct val="100000"/>
              </a:lnSpc>
              <a:defRPr sz="1200" b="0">
                <a:solidFill>
                  <a:schemeClr val="bg1"/>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30377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388" y="-1"/>
            <a:ext cx="9144000" cy="5154201"/>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4790619" y="2120272"/>
            <a:ext cx="3834426" cy="972108"/>
          </a:xfrm>
        </p:spPr>
        <p:txBody>
          <a:bodyPr vert="horz" lIns="0" tIns="0" rIns="0" bIns="0" rtlCol="0" anchor="t">
            <a:noAutofit/>
          </a:bodyPr>
          <a:lstStyle>
            <a:lvl1pPr>
              <a:defRPr kumimoji="0" lang="en-AU" sz="3225"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4790599" y="3265542"/>
            <a:ext cx="3837623" cy="184666"/>
          </a:xfrm>
          <a:prstGeom prst="rect">
            <a:avLst/>
          </a:prstGeom>
        </p:spPr>
        <p:txBody>
          <a:bodyPr vert="horz" wrap="square" lIns="0" tIns="0" rIns="0" bIns="0" rtlCol="0" anchor="t">
            <a:noAutofit/>
          </a:bodyPr>
          <a:lstStyle>
            <a:lvl1pPr>
              <a:defRPr lang="en-US" sz="1200" b="1" spc="0" baseline="0" dirty="0">
                <a:solidFill>
                  <a:schemeClr val="accent1"/>
                </a:solidFill>
                <a:latin typeface="+mn-lt"/>
                <a:ea typeface="+mj-ea"/>
                <a:cs typeface="+mj-cs"/>
              </a:defRPr>
            </a:lvl1pPr>
          </a:lstStyle>
          <a:p>
            <a:pPr lvl="0">
              <a:lnSpc>
                <a:spcPct val="100000"/>
              </a:lnSpc>
              <a:spcBef>
                <a:spcPct val="0"/>
              </a:spcBef>
            </a:pPr>
            <a:r>
              <a:rPr lang="en-US"/>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7735500" y="270000"/>
            <a:ext cx="1131300" cy="2943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a:t> </a:t>
            </a:r>
            <a:endParaRPr lang="en-AU"/>
          </a:p>
        </p:txBody>
      </p:sp>
    </p:spTree>
    <p:extLst>
      <p:ext uri="{BB962C8B-B14F-4D97-AF65-F5344CB8AC3E}">
        <p14:creationId xmlns:p14="http://schemas.microsoft.com/office/powerpoint/2010/main" val="496111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3305287" y="-1"/>
            <a:ext cx="2916000" cy="2569392"/>
          </a:xfrm>
          <a:prstGeom prst="rect">
            <a:avLst/>
          </a:prstGeom>
          <a:solidFill>
            <a:schemeClr val="bg2"/>
          </a:solidFill>
        </p:spPr>
        <p:txBody>
          <a:bodyPr anchor="ctr"/>
          <a:lstStyle>
            <a:lvl1pPr algn="ctr">
              <a:defRPr sz="900"/>
            </a:lvl1pPr>
          </a:lstStyle>
          <a:p>
            <a:r>
              <a:rPr lang="en-AU"/>
              <a:t> Click icon to insert picture</a:t>
            </a:r>
          </a:p>
          <a:p>
            <a:endParaRPr lang="en-AU"/>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3305287" y="2574108"/>
            <a:ext cx="2916000" cy="2569392"/>
          </a:xfrm>
          <a:prstGeom prst="rect">
            <a:avLst/>
          </a:prstGeom>
          <a:solidFill>
            <a:schemeClr val="bg2"/>
          </a:solidFill>
        </p:spPr>
        <p:txBody>
          <a:bodyPr anchor="ctr"/>
          <a:lstStyle>
            <a:lvl1pPr algn="ctr">
              <a:defRPr sz="900"/>
            </a:lvl1pPr>
          </a:lstStyle>
          <a:p>
            <a:r>
              <a:rPr lang="en-AU"/>
              <a:t> Click icon to insert picture</a:t>
            </a:r>
          </a:p>
          <a:p>
            <a:endParaRPr lang="en-AU"/>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6220118" y="-1"/>
            <a:ext cx="2943000" cy="2569392"/>
          </a:xfrm>
          <a:prstGeom prst="rect">
            <a:avLst/>
          </a:prstGeom>
          <a:solidFill>
            <a:schemeClr val="bg2"/>
          </a:solidFill>
        </p:spPr>
        <p:txBody>
          <a:bodyPr anchor="ctr"/>
          <a:lstStyle>
            <a:lvl1pPr algn="ctr">
              <a:defRPr sz="900"/>
            </a:lvl1pPr>
          </a:lstStyle>
          <a:p>
            <a:r>
              <a:rPr lang="en-AU"/>
              <a:t> Click icon to insert picture</a:t>
            </a:r>
          </a:p>
          <a:p>
            <a:endParaRPr lang="en-AU"/>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6220118" y="2574108"/>
            <a:ext cx="2943000" cy="2569392"/>
          </a:xfrm>
          <a:prstGeom prst="rect">
            <a:avLst/>
          </a:prstGeom>
          <a:solidFill>
            <a:schemeClr val="bg2"/>
          </a:solidFill>
        </p:spPr>
        <p:txBody>
          <a:bodyPr anchor="ctr"/>
          <a:lstStyle>
            <a:lvl1pPr algn="ctr">
              <a:defRPr sz="900"/>
            </a:lvl1pPr>
          </a:lstStyle>
          <a:p>
            <a:r>
              <a:rPr lang="en-AU"/>
              <a:t> Click icon to insert picture</a:t>
            </a:r>
          </a:p>
          <a:p>
            <a:endParaRPr lang="en-AU"/>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AU"/>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8406426" y="4895100"/>
            <a:ext cx="216024" cy="81000"/>
          </a:xfrm>
        </p:spPr>
        <p:txBody>
          <a:bodyPr/>
          <a:lstStyle>
            <a:lvl1pPr>
              <a:defRPr>
                <a:solidFill>
                  <a:schemeClr val="bg1"/>
                </a:solidFill>
              </a:defRPr>
            </a:lvl1pPr>
          </a:lstStyle>
          <a:p>
            <a:fld id="{E917DE0E-AFB1-41FD-BC35-27DB61CA125F}" type="slidenum">
              <a:rPr lang="en-AU" smtClean="0"/>
              <a:pPr/>
              <a:t>‹#›</a:t>
            </a:fld>
            <a:endParaRPr lang="en-AU"/>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521494" y="1522800"/>
            <a:ext cx="2538000" cy="3155184"/>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521495" y="1023300"/>
            <a:ext cx="2538412"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521494" y="572400"/>
            <a:ext cx="2538413" cy="351792"/>
          </a:xfrm>
        </p:spPr>
        <p:txBody>
          <a:bodyPr/>
          <a:lstStyle/>
          <a:p>
            <a:r>
              <a:rPr lang="en-US"/>
              <a:t>Title style</a:t>
            </a:r>
            <a:endParaRPr lang="en-AU"/>
          </a:p>
        </p:txBody>
      </p:sp>
    </p:spTree>
    <p:extLst>
      <p:ext uri="{BB962C8B-B14F-4D97-AF65-F5344CB8AC3E}">
        <p14:creationId xmlns:p14="http://schemas.microsoft.com/office/powerpoint/2010/main" val="70830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517275" y="2387512"/>
            <a:ext cx="2538000" cy="1889204"/>
          </a:xfrm>
          <a:prstGeom prst="rect">
            <a:avLst/>
          </a:prstGeom>
          <a:solidFill>
            <a:schemeClr val="bg2"/>
          </a:solidFill>
        </p:spPr>
        <p:txBody>
          <a:bodyPr anchor="ctr"/>
          <a:lstStyle>
            <a:lvl1pPr algn="ctr">
              <a:defRPr sz="900"/>
            </a:lvl1pPr>
          </a:lstStyle>
          <a:p>
            <a:r>
              <a:rPr lang="en-AU"/>
              <a:t>Click icon to insert picture</a:t>
            </a:r>
          </a:p>
          <a:p>
            <a:endParaRPr lang="en-AU"/>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3303000" y="2387512"/>
            <a:ext cx="2538000" cy="1889204"/>
          </a:xfrm>
          <a:prstGeom prst="rect">
            <a:avLst/>
          </a:prstGeom>
          <a:solidFill>
            <a:schemeClr val="bg2"/>
          </a:solidFill>
        </p:spPr>
        <p:txBody>
          <a:bodyPr anchor="ctr"/>
          <a:lstStyle>
            <a:lvl1pPr algn="ctr">
              <a:defRPr sz="900"/>
            </a:lvl1pPr>
          </a:lstStyle>
          <a:p>
            <a:r>
              <a:rPr lang="en-AU"/>
              <a:t>Click icon to insert picture</a:t>
            </a:r>
          </a:p>
          <a:p>
            <a:endParaRPr lang="en-AU"/>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6080288" y="2386951"/>
            <a:ext cx="2538000" cy="1889204"/>
          </a:xfrm>
          <a:prstGeom prst="rect">
            <a:avLst/>
          </a:prstGeom>
          <a:solidFill>
            <a:schemeClr val="bg2"/>
          </a:solidFill>
        </p:spPr>
        <p:txBody>
          <a:bodyPr anchor="ctr"/>
          <a:lstStyle>
            <a:lvl1pPr algn="ctr">
              <a:defRPr sz="900"/>
            </a:lvl1pPr>
          </a:lstStyle>
          <a:p>
            <a:r>
              <a:rPr lang="en-AU"/>
              <a:t>Click icon to insert picture</a:t>
            </a:r>
          </a:p>
          <a:p>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521494" y="1522800"/>
            <a:ext cx="2538000" cy="810146"/>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3303000" y="1522800"/>
            <a:ext cx="2538000" cy="810146"/>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6080288" y="1522800"/>
            <a:ext cx="2538000" cy="810146"/>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AU"/>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521495" y="1023300"/>
            <a:ext cx="8101012"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234436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539752" y="1988105"/>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3303000" y="1988105"/>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539752" y="3598066"/>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3303000" y="3598066"/>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6068330" y="3598141"/>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AU"/>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458112" y="1275680"/>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4221361" y="1275680"/>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6068330" y="1988105"/>
            <a:ext cx="2538000" cy="180164"/>
          </a:xfrm>
          <a:prstGeom prst="rect">
            <a:avLst/>
          </a:prstGeom>
        </p:spPr>
        <p:txBody>
          <a:bodyPr/>
          <a:lstStyle>
            <a:lvl1pPr algn="ctr">
              <a:lnSpc>
                <a:spcPct val="100000"/>
              </a:lnSpc>
              <a:defRPr lang="en-US" sz="105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6986691" y="1275680"/>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458112" y="2893186"/>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4221361" y="2893186"/>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6986691" y="2893186"/>
            <a:ext cx="701279" cy="701279"/>
          </a:xfrm>
          <a:prstGeom prst="rect">
            <a:avLst/>
          </a:prstGeom>
        </p:spPr>
        <p:txBody>
          <a:bodyPr>
            <a:normAutofit/>
          </a:bodyPr>
          <a:lstStyle>
            <a:lvl1pPr algn="ctr">
              <a:defRPr sz="750"/>
            </a:lvl1pPr>
          </a:lstStyle>
          <a:p>
            <a:pPr lvl="0"/>
            <a:r>
              <a:rPr lang="en-US"/>
              <a:t>Click icon to insert icon</a:t>
            </a:r>
          </a:p>
          <a:p>
            <a:pPr lvl="0"/>
            <a:endParaRPr lang="en-US"/>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539752" y="2193708"/>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3303000" y="2193708"/>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6068330" y="2193708"/>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539752" y="3826565"/>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3303000" y="3826565"/>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6068330" y="3826565"/>
            <a:ext cx="2538000" cy="486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050" b="0" dirty="0"/>
            </a:lvl1pPr>
            <a:lvl2pPr marL="128588" indent="-128588" algn="ctr">
              <a:lnSpc>
                <a:spcPct val="100000"/>
              </a:lnSpc>
              <a:spcBef>
                <a:spcPts val="0"/>
              </a:spcBef>
              <a:spcAft>
                <a:spcPts val="0"/>
              </a:spcAft>
              <a:buClr>
                <a:schemeClr val="accent1"/>
              </a:buClr>
              <a:buFont typeface="Arial" panose="020B0604020202020204" pitchFamily="34" charset="0"/>
              <a:buChar char="•"/>
              <a:defRPr lang="en-US" sz="105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9158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834529" y="1509371"/>
            <a:ext cx="1188231" cy="1188000"/>
          </a:xfrm>
          <a:prstGeom prst="rect">
            <a:avLst/>
          </a:prstGeom>
          <a:solidFill>
            <a:schemeClr val="accent1"/>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546646" y="2967402"/>
            <a:ext cx="1763997" cy="180164"/>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546646" y="3173005"/>
            <a:ext cx="1763997" cy="1137486"/>
          </a:xfrm>
          <a:prstGeom prst="rect">
            <a:avLst/>
          </a:prstGeom>
        </p:spPr>
        <p:txBody>
          <a:bodyPr>
            <a:normAutofit/>
          </a:bodyPr>
          <a:lstStyle>
            <a:lvl1pPr algn="ctr">
              <a:lnSpc>
                <a:spcPct val="100000"/>
              </a:lnSpc>
              <a:defRPr lang="en-US" sz="1200" b="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2974241" y="1509371"/>
            <a:ext cx="1188231" cy="1188000"/>
          </a:xfrm>
          <a:prstGeom prst="rect">
            <a:avLst/>
          </a:prstGeom>
          <a:solidFill>
            <a:srgbClr val="962A8B"/>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2686358" y="2967402"/>
            <a:ext cx="1763997" cy="180164"/>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2686358" y="3173005"/>
            <a:ext cx="1763997" cy="1137486"/>
          </a:xfrm>
          <a:prstGeom prst="rect">
            <a:avLst/>
          </a:prstGeom>
        </p:spPr>
        <p:txBody>
          <a:bodyPr>
            <a:normAutofit/>
          </a:bodyPr>
          <a:lstStyle>
            <a:lvl1pPr algn="ctr">
              <a:lnSpc>
                <a:spcPct val="100000"/>
              </a:lnSpc>
              <a:defRPr lang="en-US" sz="1200" b="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5039771" y="1509371"/>
            <a:ext cx="1188231" cy="1188000"/>
          </a:xfrm>
          <a:prstGeom prst="rect">
            <a:avLst/>
          </a:prstGeom>
          <a:solidFill>
            <a:srgbClr val="999490"/>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4751888" y="2967402"/>
            <a:ext cx="1763997" cy="180164"/>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4751888" y="3173005"/>
            <a:ext cx="1763997" cy="1137486"/>
          </a:xfrm>
          <a:prstGeom prst="rect">
            <a:avLst/>
          </a:prstGeom>
        </p:spPr>
        <p:txBody>
          <a:bodyPr>
            <a:normAutofit/>
          </a:bodyPr>
          <a:lstStyle>
            <a:lvl1pPr algn="ctr">
              <a:lnSpc>
                <a:spcPct val="100000"/>
              </a:lnSpc>
              <a:defRPr lang="en-US" sz="1200" b="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7161227" y="1509371"/>
            <a:ext cx="1188231" cy="1188000"/>
          </a:xfrm>
          <a:prstGeom prst="rect">
            <a:avLst/>
          </a:prstGeom>
          <a:solidFill>
            <a:srgbClr val="D7D1CC"/>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6873344" y="2967402"/>
            <a:ext cx="1763997" cy="180164"/>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6873344" y="3173005"/>
            <a:ext cx="1763997" cy="1137486"/>
          </a:xfrm>
          <a:prstGeom prst="rect">
            <a:avLst/>
          </a:prstGeom>
        </p:spPr>
        <p:txBody>
          <a:bodyPr>
            <a:normAutofit/>
          </a:bodyPr>
          <a:lstStyle>
            <a:lvl1pPr algn="ctr">
              <a:lnSpc>
                <a:spcPct val="100000"/>
              </a:lnSpc>
              <a:defRPr lang="en-US" sz="1200" b="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AU"/>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95800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4788450" y="734400"/>
            <a:ext cx="3834000" cy="3663900"/>
          </a:xfrm>
          <a:prstGeom prst="rect">
            <a:avLst/>
          </a:prstGeom>
          <a:solidFill>
            <a:schemeClr val="accent1"/>
          </a:solidFill>
        </p:spPr>
        <p:txBody>
          <a:bodyPr lIns="180000" rIns="180000" anchor="ctr">
            <a:normAutofit/>
          </a:bodyPr>
          <a:lstStyle>
            <a:lvl1pPr marL="81000" algn="l">
              <a:defRPr sz="1350">
                <a:solidFill>
                  <a:schemeClr val="bg1"/>
                </a:solidFill>
              </a:defRPr>
            </a:lvl1pPr>
          </a:lstStyle>
          <a:p>
            <a:pPr lvl="0"/>
            <a:r>
              <a:rPr lang="en-US"/>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521495" y="734400"/>
            <a:ext cx="3906441" cy="351792"/>
          </a:xfrm>
        </p:spPr>
        <p:txBody>
          <a:bodyPr/>
          <a:lstStyle>
            <a:lvl1pPr>
              <a:defRPr/>
            </a:lvl1pPr>
          </a:lstStyle>
          <a:p>
            <a:r>
              <a:rPr lang="en-AU"/>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AU"/>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521493" y="1622257"/>
            <a:ext cx="3898356" cy="2776043"/>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521493" y="1164425"/>
            <a:ext cx="390644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9033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4788450" y="734401"/>
            <a:ext cx="3834000" cy="3663440"/>
          </a:xfrm>
          <a:prstGeom prst="rect">
            <a:avLst/>
          </a:prstGeom>
          <a:solidFill>
            <a:srgbClr val="962A8B"/>
          </a:solidFill>
        </p:spPr>
        <p:txBody>
          <a:bodyPr lIns="180000" rIns="180000" anchor="ctr">
            <a:normAutofit/>
          </a:bodyPr>
          <a:lstStyle>
            <a:lvl1pPr marL="81000" algn="l">
              <a:defRPr sz="1350">
                <a:solidFill>
                  <a:schemeClr val="bg1"/>
                </a:solidFill>
              </a:defRPr>
            </a:lvl1pPr>
          </a:lstStyle>
          <a:p>
            <a:pPr lvl="0"/>
            <a:r>
              <a:rPr lang="en-US"/>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AU"/>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521493" y="1622701"/>
            <a:ext cx="3898356" cy="277514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521495" y="734400"/>
            <a:ext cx="3906441" cy="351792"/>
          </a:xfrm>
        </p:spPr>
        <p:txBody>
          <a:bodyPr/>
          <a:lstStyle>
            <a:lvl1pPr>
              <a:defRPr/>
            </a:lvl1pPr>
          </a:lstStyle>
          <a:p>
            <a:r>
              <a:rPr lang="en-AU"/>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521493" y="1164426"/>
            <a:ext cx="390644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199543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4788450" y="756251"/>
            <a:ext cx="3834000" cy="3663900"/>
          </a:xfrm>
          <a:prstGeom prst="rect">
            <a:avLst/>
          </a:prstGeom>
          <a:solidFill>
            <a:srgbClr val="D7D1CC"/>
          </a:solidFill>
        </p:spPr>
        <p:txBody>
          <a:bodyPr lIns="180000" rIns="180000" anchor="ctr">
            <a:normAutofit/>
          </a:bodyPr>
          <a:lstStyle>
            <a:lvl1pPr marL="81000" algn="l">
              <a:defRPr sz="1350">
                <a:solidFill>
                  <a:schemeClr val="tx1"/>
                </a:solidFill>
              </a:defRPr>
            </a:lvl1pPr>
          </a:lstStyle>
          <a:p>
            <a:pPr lvl="0"/>
            <a:r>
              <a:rPr lang="en-US"/>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AU"/>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521492" y="1622700"/>
            <a:ext cx="3898356" cy="2797451"/>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521495" y="734400"/>
            <a:ext cx="3906441" cy="351792"/>
          </a:xfrm>
        </p:spPr>
        <p:txBody>
          <a:bodyPr/>
          <a:lstStyle>
            <a:lvl1pPr>
              <a:defRPr/>
            </a:lvl1pPr>
          </a:lstStyle>
          <a:p>
            <a:r>
              <a:rPr lang="en-AU"/>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521493" y="1163700"/>
            <a:ext cx="390644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290183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4788450" y="756215"/>
            <a:ext cx="3834000" cy="3663900"/>
          </a:xfrm>
          <a:prstGeom prst="rect">
            <a:avLst/>
          </a:prstGeom>
          <a:solidFill>
            <a:srgbClr val="999490"/>
          </a:solidFill>
        </p:spPr>
        <p:txBody>
          <a:bodyPr lIns="180000" rIns="180000" anchor="ctr">
            <a:normAutofit/>
          </a:bodyPr>
          <a:lstStyle>
            <a:lvl1pPr marL="81000" algn="l">
              <a:defRPr sz="1350">
                <a:solidFill>
                  <a:schemeClr val="bg1"/>
                </a:solidFill>
              </a:defRPr>
            </a:lvl1pPr>
          </a:lstStyle>
          <a:p>
            <a:pPr lvl="0"/>
            <a:r>
              <a:rPr lang="en-US"/>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AU"/>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521438" y="1622700"/>
            <a:ext cx="3898356" cy="279741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521495" y="734400"/>
            <a:ext cx="3906441" cy="351792"/>
          </a:xfrm>
        </p:spPr>
        <p:txBody>
          <a:bodyPr/>
          <a:lstStyle>
            <a:lvl1pPr>
              <a:defRPr/>
            </a:lvl1pPr>
          </a:lstStyle>
          <a:p>
            <a:r>
              <a:rPr lang="en-AU"/>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521439" y="1164426"/>
            <a:ext cx="3906440"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29354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6084095" y="1530274"/>
            <a:ext cx="2538411" cy="2753833"/>
          </a:xfrm>
          <a:prstGeom prst="rect">
            <a:avLst/>
          </a:prstGeom>
          <a:solidFill>
            <a:schemeClr val="accent1"/>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521496" y="1522800"/>
            <a:ext cx="2538411" cy="2753833"/>
          </a:xfrm>
          <a:prstGeom prst="rect">
            <a:avLst/>
          </a:prstGeom>
          <a:solidFill>
            <a:srgbClr val="962A8B"/>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3290441" y="1524793"/>
            <a:ext cx="2538411" cy="2753833"/>
          </a:xfrm>
          <a:prstGeom prst="rect">
            <a:avLst/>
          </a:prstGeom>
          <a:solidFill>
            <a:srgbClr val="999490"/>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AU"/>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521495" y="1023300"/>
            <a:ext cx="8101012"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13323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4713905" y="3270893"/>
            <a:ext cx="3898900" cy="1026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AU"/>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521099" y="1522800"/>
            <a:ext cx="3898899" cy="1026170"/>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521495" y="1023300"/>
            <a:ext cx="7181999" cy="379599"/>
          </a:xfrm>
          <a:prstGeom prst="rect">
            <a:avLst/>
          </a:prstGeom>
        </p:spPr>
        <p:txBody>
          <a:bodyPr>
            <a:normAutofit/>
          </a:bodyPr>
          <a:lstStyle>
            <a:lvl1pPr>
              <a:lnSpc>
                <a:spcPct val="100000"/>
              </a:lnSpc>
              <a:defRPr sz="1200" b="0">
                <a:solidFill>
                  <a:schemeClr val="tx2"/>
                </a:solidFill>
              </a:defRPr>
            </a:lvl1pPr>
            <a:lvl2pPr marL="459" indent="0">
              <a:buNone/>
              <a:defRPr/>
            </a:lvl2pPr>
          </a:lstStyle>
          <a:p>
            <a:pPr lvl="0"/>
            <a:r>
              <a:rPr lang="en-US"/>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507282" y="2668871"/>
            <a:ext cx="3887788" cy="1628022"/>
          </a:xfrm>
          <a:prstGeom prst="rect">
            <a:avLst/>
          </a:prstGeom>
        </p:spPr>
        <p:txBody>
          <a:bodyPr vert="horz" lIns="0" tIns="0" rIns="0" bIns="0" rtlCol="0">
            <a:noAutofit/>
          </a:bodyPr>
          <a:lstStyle>
            <a:lvl1pPr>
              <a:defRPr lang="en-US" sz="1050" dirty="0" smtClean="0"/>
            </a:lvl1pPr>
            <a:lvl2pPr>
              <a:defRPr lang="en-US" sz="1050" dirty="0" smtClean="0"/>
            </a:lvl2pPr>
            <a:lvl3pPr>
              <a:defRPr lang="en-US" sz="1050" dirty="0" smtClean="0"/>
            </a:lvl3pPr>
            <a:lvl4pPr>
              <a:defRPr lang="en-AU" sz="105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4713905" y="1522800"/>
            <a:ext cx="3887788" cy="1628022"/>
          </a:xfrm>
          <a:prstGeom prst="rect">
            <a:avLst/>
          </a:prstGeom>
        </p:spPr>
        <p:txBody>
          <a:bodyPr vert="horz" lIns="0" tIns="0" rIns="0" bIns="0" rtlCol="0">
            <a:noAutofit/>
          </a:bodyPr>
          <a:lstStyle>
            <a:lvl1pPr>
              <a:defRPr lang="en-US" sz="1050" dirty="0" smtClean="0"/>
            </a:lvl1pPr>
            <a:lvl2pPr>
              <a:defRPr lang="en-US" sz="1050" dirty="0" smtClean="0"/>
            </a:lvl2pPr>
            <a:lvl3pPr>
              <a:defRPr lang="en-US" sz="1050" dirty="0" smtClean="0"/>
            </a:lvl3pPr>
            <a:lvl4pPr>
              <a:defRPr lang="en-AU" sz="1050" dirty="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3036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388" y="-1"/>
            <a:ext cx="9144000" cy="5154201"/>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7735500" y="270000"/>
            <a:ext cx="1131300" cy="2943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a:t> </a:t>
            </a:r>
            <a:endParaRPr lang="en-AU"/>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277634" y="1509062"/>
            <a:ext cx="3834426" cy="972108"/>
          </a:xfrm>
        </p:spPr>
        <p:txBody>
          <a:bodyPr vert="horz" lIns="0" tIns="0" rIns="0" bIns="0" rtlCol="0" anchor="t">
            <a:noAutofit/>
          </a:bodyPr>
          <a:lstStyle>
            <a:lvl1pPr>
              <a:defRPr kumimoji="0" lang="en-AU" sz="3225"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277614" y="2654331"/>
            <a:ext cx="3837623" cy="184666"/>
          </a:xfrm>
          <a:prstGeom prst="rect">
            <a:avLst/>
          </a:prstGeom>
        </p:spPr>
        <p:txBody>
          <a:bodyPr vert="horz" wrap="square" lIns="0" tIns="0" rIns="0" bIns="0" rtlCol="0" anchor="t">
            <a:noAutofit/>
          </a:bodyPr>
          <a:lstStyle>
            <a:lvl1pPr>
              <a:defRPr lang="en-US" sz="1200" b="1" spc="0" baseline="0" dirty="0">
                <a:solidFill>
                  <a:schemeClr val="bg1"/>
                </a:solidFill>
                <a:latin typeface="+mn-lt"/>
                <a:ea typeface="+mj-ea"/>
                <a:cs typeface="+mj-cs"/>
              </a:defRPr>
            </a:lvl1pPr>
          </a:lstStyle>
          <a:p>
            <a:pPr lvl="0">
              <a:lnSpc>
                <a:spcPct val="100000"/>
              </a:lnSpc>
              <a:spcBef>
                <a:spcPct val="0"/>
              </a:spcBef>
            </a:pPr>
            <a:r>
              <a:rPr lang="en-US"/>
              <a:t>Presentation subtitle goes here</a:t>
            </a:r>
          </a:p>
        </p:txBody>
      </p:sp>
    </p:spTree>
    <p:extLst>
      <p:ext uri="{BB962C8B-B14F-4D97-AF65-F5344CB8AC3E}">
        <p14:creationId xmlns:p14="http://schemas.microsoft.com/office/powerpoint/2010/main" val="23029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4680696" y="1819645"/>
            <a:ext cx="3914999" cy="948458"/>
          </a:xfrm>
          <a:prstGeom prst="rect">
            <a:avLst/>
          </a:prstGeom>
        </p:spPr>
        <p:txBody>
          <a:bodyPr/>
          <a:lstStyle/>
          <a:p>
            <a:pPr lvl="0"/>
            <a:r>
              <a:rPr lang="en-AU"/>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4680696" y="3253825"/>
            <a:ext cx="3914997" cy="1026000"/>
          </a:xfrm>
          <a:prstGeom prst="rect">
            <a:avLst/>
          </a:prstGeom>
        </p:spPr>
        <p:txBody>
          <a:bodyPr/>
          <a:lstStyle>
            <a:lvl1pPr>
              <a:defRPr/>
            </a:lvl1pPr>
          </a:lstStyle>
          <a:p>
            <a:pPr lvl="0"/>
            <a:r>
              <a:rPr lang="en-US"/>
              <a:t> </a:t>
            </a:r>
            <a:endParaRPr lang="en-AU"/>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4680696" y="3044962"/>
            <a:ext cx="3916602" cy="243000"/>
          </a:xfrm>
          <a:prstGeom prst="rect">
            <a:avLst/>
          </a:prstGeom>
        </p:spPr>
        <p:txBody>
          <a:bodyPr/>
          <a:lstStyle>
            <a:lvl1pPr>
              <a:lnSpc>
                <a:spcPct val="100000"/>
              </a:lnSpc>
              <a:defRPr sz="1050" b="1">
                <a:solidFill>
                  <a:schemeClr val="accent1"/>
                </a:solidFill>
              </a:defRPr>
            </a:lvl1pPr>
            <a:lvl6pPr>
              <a:defRPr b="0"/>
            </a:lvl6pPr>
          </a:lstStyle>
          <a:p>
            <a:pPr lvl="0"/>
            <a:r>
              <a:rPr lang="en-US"/>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521100" y="1522800"/>
            <a:ext cx="3887788" cy="1242000"/>
          </a:xfrm>
          <a:prstGeom prst="rect">
            <a:avLst/>
          </a:prstGeom>
        </p:spPr>
        <p:txBody>
          <a:bodyPr vert="horz" lIns="0" tIns="0" rIns="0" bIns="0" rtlCol="0">
            <a:noAutofit/>
          </a:bodyPr>
          <a:lstStyle>
            <a:lvl1pPr>
              <a:defRPr lang="en-US" sz="1050" dirty="0" smtClean="0"/>
            </a:lvl1pPr>
            <a:lvl2pPr>
              <a:defRPr lang="en-US" sz="1050" dirty="0" smtClean="0"/>
            </a:lvl2pPr>
            <a:lvl3pPr>
              <a:defRPr lang="en-US" sz="1050" dirty="0" smtClean="0"/>
            </a:lvl3pPr>
            <a:lvl4pPr>
              <a:defRPr lang="en-AU" sz="105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521100" y="3037825"/>
            <a:ext cx="3887788" cy="1242000"/>
          </a:xfrm>
          <a:prstGeom prst="rect">
            <a:avLst/>
          </a:prstGeom>
        </p:spPr>
        <p:txBody>
          <a:bodyPr vert="horz" lIns="0" tIns="0" rIns="0" bIns="0" rtlCol="0">
            <a:noAutofit/>
          </a:bodyPr>
          <a:lstStyle>
            <a:lvl1pPr>
              <a:defRPr lang="en-US" sz="1050" dirty="0" smtClean="0"/>
            </a:lvl1pPr>
            <a:lvl2pPr>
              <a:defRPr lang="en-US" sz="1050" dirty="0" smtClean="0"/>
            </a:lvl2pPr>
            <a:lvl3pPr>
              <a:defRPr lang="en-US" sz="1050" dirty="0" smtClean="0"/>
            </a:lvl3pPr>
            <a:lvl4pPr>
              <a:defRPr lang="en-AU" sz="105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AU"/>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4680696" y="1521125"/>
            <a:ext cx="3916602" cy="243000"/>
          </a:xfrm>
          <a:prstGeom prst="rect">
            <a:avLst/>
          </a:prstGeom>
        </p:spPr>
        <p:txBody>
          <a:bodyPr/>
          <a:lstStyle>
            <a:lvl1pPr>
              <a:lnSpc>
                <a:spcPct val="100000"/>
              </a:lnSpc>
              <a:defRPr sz="1050" b="1">
                <a:solidFill>
                  <a:schemeClr val="accent1"/>
                </a:solidFill>
              </a:defRPr>
            </a:lvl1pPr>
            <a:lvl6pPr>
              <a:defRPr b="0"/>
            </a:lvl6pPr>
          </a:lstStyle>
          <a:p>
            <a:pPr lvl="0"/>
            <a:r>
              <a:rPr lang="en-US"/>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521495" y="1023300"/>
            <a:ext cx="7181999"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188891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9144000" cy="5143500"/>
          </a:xfrm>
          <a:prstGeom prst="rect">
            <a:avLst/>
          </a:prstGeom>
          <a:solidFill>
            <a:schemeClr val="bg1">
              <a:lumMod val="95000"/>
            </a:schemeClr>
          </a:solidFill>
        </p:spPr>
        <p:txBody>
          <a:bodyPr wrap="square" anchor="ctr" anchorCtr="0">
            <a:noAutofit/>
          </a:bodyPr>
          <a:lstStyle>
            <a:lvl1pPr algn="l">
              <a:defRPr/>
            </a:lvl1pPr>
          </a:lstStyle>
          <a:p>
            <a:r>
              <a:rPr lang="en-AU"/>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741976" y="1"/>
            <a:ext cx="3034464" cy="4471841"/>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350" smtClean="0">
                <a:solidFill>
                  <a:schemeClr val="lt1"/>
                </a:solidFill>
              </a:defRPr>
            </a:lvl1pPr>
            <a:lvl2pPr>
              <a:defRPr lang="en-US" sz="1350" smtClean="0">
                <a:solidFill>
                  <a:schemeClr val="lt1"/>
                </a:solidFill>
              </a:defRPr>
            </a:lvl2pPr>
            <a:lvl3pPr>
              <a:defRPr lang="en-US" sz="1350" smtClean="0">
                <a:solidFill>
                  <a:schemeClr val="lt1"/>
                </a:solidFill>
              </a:defRPr>
            </a:lvl3pPr>
            <a:lvl4pPr>
              <a:defRPr lang="en-US" sz="1350" smtClean="0">
                <a:solidFill>
                  <a:schemeClr val="lt1"/>
                </a:solidFill>
              </a:defRPr>
            </a:lvl4pPr>
            <a:lvl5pPr>
              <a:defRPr lang="en-AU" sz="1350">
                <a:solidFill>
                  <a:schemeClr val="lt1"/>
                </a:solidFill>
              </a:defRPr>
            </a:lvl5pPr>
          </a:lstStyle>
          <a:p>
            <a:pPr lvl="0" algn="ctr"/>
            <a:r>
              <a:rPr lang="en-US"/>
              <a:t> </a:t>
            </a:r>
            <a:endParaRPr lang="en-AU"/>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5220072" y="1914643"/>
            <a:ext cx="2268252" cy="1154162"/>
          </a:xfrm>
        </p:spPr>
        <p:txBody>
          <a:bodyPr vert="horz" wrap="square" lIns="0" tIns="0" rIns="0" bIns="0" rtlCol="0" anchor="b" anchorCtr="0">
            <a:spAutoFit/>
          </a:bodyPr>
          <a:lstStyle>
            <a:lvl1pPr>
              <a:defRPr lang="en-US" sz="1500" b="1" spc="19" dirty="0" smtClean="0">
                <a:solidFill>
                  <a:schemeClr val="bg1"/>
                </a:solidFill>
                <a:latin typeface="+mn-lt"/>
                <a:ea typeface="+mj-ea"/>
                <a:cs typeface="+mj-cs"/>
              </a:defRPr>
            </a:lvl1pPr>
          </a:lstStyle>
          <a:p>
            <a:pPr marL="9525" lvl="0">
              <a:lnSpc>
                <a:spcPct val="100000"/>
              </a:lnSpc>
              <a:spcBef>
                <a:spcPts val="0"/>
              </a:spcBef>
            </a:pP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 </a:t>
            </a:r>
            <a:r>
              <a:rPr lang="en-US" err="1"/>
              <a:t>ornare</a:t>
            </a:r>
            <a:r>
              <a:rPr lang="en-US"/>
              <a:t> </a:t>
            </a:r>
            <a:r>
              <a:rPr lang="en-US" err="1"/>
              <a:t>suscipit</a:t>
            </a:r>
            <a:r>
              <a:rPr lang="en-US"/>
              <a:t> </a:t>
            </a:r>
            <a:r>
              <a:rPr lang="en-US" err="1"/>
              <a:t>turpis</a:t>
            </a:r>
            <a:r>
              <a:rPr lang="en-US"/>
              <a:t> </a:t>
            </a:r>
            <a:r>
              <a:rPr lang="en-US" err="1"/>
              <a:t>interdum</a:t>
            </a:r>
            <a:r>
              <a:rPr lang="en-US"/>
              <a:t> </a:t>
            </a:r>
            <a:r>
              <a:rPr lang="en-US" err="1"/>
              <a:t>quis</a:t>
            </a:r>
            <a:r>
              <a:rPr lang="en-US"/>
              <a:t> </a:t>
            </a:r>
            <a:r>
              <a:rPr lang="en-US" err="1"/>
              <a:t>aliquam</a:t>
            </a:r>
            <a:r>
              <a:rPr lang="en-US"/>
              <a:t> in </a:t>
            </a:r>
            <a:r>
              <a:rPr lang="en-US" err="1"/>
              <a:t>elit</a:t>
            </a:r>
            <a:r>
              <a:rPr lang="en-US"/>
              <a:t> </a:t>
            </a:r>
            <a:r>
              <a:rPr lang="en-US" err="1"/>
              <a:t>urna</a:t>
            </a:r>
            <a:endParaRPr lang="en-US"/>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5220072" y="3381841"/>
            <a:ext cx="2268252" cy="161583"/>
          </a:xfrm>
        </p:spPr>
        <p:txBody>
          <a:bodyPr vert="horz" wrap="square" lIns="0" tIns="0" rIns="0" bIns="0" rtlCol="0" anchor="t">
            <a:spAutoFit/>
          </a:bodyPr>
          <a:lstStyle>
            <a:lvl1pPr>
              <a:defRPr lang="en-US" sz="1050" b="0" spc="19" dirty="0" smtClean="0">
                <a:solidFill>
                  <a:schemeClr val="bg1"/>
                </a:solidFill>
                <a:latin typeface="+mn-lt"/>
                <a:ea typeface="+mj-ea"/>
                <a:cs typeface="+mj-cs"/>
              </a:defRPr>
            </a:lvl1pPr>
          </a:lstStyle>
          <a:p>
            <a:pPr marL="9525" lvl="0">
              <a:lnSpc>
                <a:spcPct val="100000"/>
              </a:lnSpc>
              <a:spcBef>
                <a:spcPts val="0"/>
              </a:spcBef>
            </a:pPr>
            <a:r>
              <a:rPr lang="en-US" err="1"/>
              <a:t>Consectetur</a:t>
            </a:r>
            <a:r>
              <a:rPr lang="en-US"/>
              <a:t> </a:t>
            </a:r>
            <a:r>
              <a:rPr lang="en-US" err="1"/>
              <a:t>adipiscing</a:t>
            </a:r>
            <a:endParaRPr lang="en-US"/>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5220072" y="3221273"/>
            <a:ext cx="712800" cy="81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Tree>
    <p:extLst>
      <p:ext uri="{BB962C8B-B14F-4D97-AF65-F5344CB8AC3E}">
        <p14:creationId xmlns:p14="http://schemas.microsoft.com/office/powerpoint/2010/main" val="118431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9144000" cy="5143500"/>
          </a:xfrm>
          <a:prstGeom prst="rect">
            <a:avLst/>
          </a:prstGeom>
          <a:solidFill>
            <a:schemeClr val="bg1">
              <a:lumMod val="95000"/>
            </a:schemeClr>
          </a:solidFill>
        </p:spPr>
        <p:txBody>
          <a:bodyPr wrap="square" anchor="ctr" anchorCtr="0">
            <a:noAutofit/>
          </a:bodyPr>
          <a:lstStyle>
            <a:lvl1pPr algn="r">
              <a:defRPr/>
            </a:lvl1pPr>
          </a:lstStyle>
          <a:p>
            <a:r>
              <a:rPr lang="en-AU"/>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1979712" y="1"/>
            <a:ext cx="3034464" cy="4471841"/>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350" smtClean="0">
                <a:solidFill>
                  <a:schemeClr val="lt1"/>
                </a:solidFill>
              </a:defRPr>
            </a:lvl1pPr>
            <a:lvl2pPr>
              <a:defRPr lang="en-US" sz="1350" smtClean="0">
                <a:solidFill>
                  <a:schemeClr val="lt1"/>
                </a:solidFill>
              </a:defRPr>
            </a:lvl2pPr>
            <a:lvl3pPr>
              <a:defRPr lang="en-US" sz="1350" smtClean="0">
                <a:solidFill>
                  <a:schemeClr val="lt1"/>
                </a:solidFill>
              </a:defRPr>
            </a:lvl3pPr>
            <a:lvl4pPr>
              <a:defRPr lang="en-US" sz="1350" smtClean="0">
                <a:solidFill>
                  <a:schemeClr val="lt1"/>
                </a:solidFill>
              </a:defRPr>
            </a:lvl4pPr>
            <a:lvl5pPr>
              <a:defRPr lang="en-AU" sz="1350">
                <a:solidFill>
                  <a:schemeClr val="lt1"/>
                </a:solidFill>
              </a:defRPr>
            </a:lvl5pPr>
          </a:lstStyle>
          <a:p>
            <a:pPr lvl="0" algn="ctr"/>
            <a:r>
              <a:rPr lang="en-US"/>
              <a:t> </a:t>
            </a:r>
            <a:endParaRPr lang="en-AU"/>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2457809" y="1914643"/>
            <a:ext cx="2268252" cy="1154162"/>
          </a:xfrm>
        </p:spPr>
        <p:txBody>
          <a:bodyPr vert="horz" wrap="square" lIns="0" tIns="0" rIns="0" bIns="0" rtlCol="0" anchor="b" anchorCtr="0">
            <a:spAutoFit/>
          </a:bodyPr>
          <a:lstStyle>
            <a:lvl1pPr>
              <a:defRPr lang="en-US" sz="1500" b="1" spc="19" dirty="0" smtClean="0">
                <a:solidFill>
                  <a:schemeClr val="accent1"/>
                </a:solidFill>
                <a:latin typeface="+mn-lt"/>
                <a:ea typeface="+mj-ea"/>
                <a:cs typeface="+mj-cs"/>
              </a:defRPr>
            </a:lvl1pPr>
          </a:lstStyle>
          <a:p>
            <a:pPr marL="9525" lvl="0">
              <a:lnSpc>
                <a:spcPct val="100000"/>
              </a:lnSpc>
              <a:spcBef>
                <a:spcPts val="0"/>
              </a:spcBef>
            </a:pP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 </a:t>
            </a:r>
            <a:r>
              <a:rPr lang="en-US" err="1"/>
              <a:t>ornare</a:t>
            </a:r>
            <a:r>
              <a:rPr lang="en-US"/>
              <a:t> </a:t>
            </a:r>
            <a:r>
              <a:rPr lang="en-US" err="1"/>
              <a:t>suscipit</a:t>
            </a:r>
            <a:r>
              <a:rPr lang="en-US"/>
              <a:t> </a:t>
            </a:r>
            <a:r>
              <a:rPr lang="en-US" err="1"/>
              <a:t>turpis</a:t>
            </a:r>
            <a:r>
              <a:rPr lang="en-US"/>
              <a:t> </a:t>
            </a:r>
            <a:r>
              <a:rPr lang="en-US" err="1"/>
              <a:t>interdum</a:t>
            </a:r>
            <a:r>
              <a:rPr lang="en-US"/>
              <a:t> </a:t>
            </a:r>
            <a:r>
              <a:rPr lang="en-US" err="1"/>
              <a:t>quis</a:t>
            </a:r>
            <a:r>
              <a:rPr lang="en-US"/>
              <a:t> </a:t>
            </a:r>
            <a:r>
              <a:rPr lang="en-US" err="1"/>
              <a:t>aliquam</a:t>
            </a:r>
            <a:r>
              <a:rPr lang="en-US"/>
              <a:t> in </a:t>
            </a:r>
            <a:r>
              <a:rPr lang="en-US" err="1"/>
              <a:t>elit</a:t>
            </a:r>
            <a:r>
              <a:rPr lang="en-US"/>
              <a:t> </a:t>
            </a:r>
            <a:r>
              <a:rPr lang="en-US" err="1"/>
              <a:t>urna</a:t>
            </a:r>
            <a:endParaRPr lang="en-US"/>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2457809" y="3381841"/>
            <a:ext cx="2268252" cy="161583"/>
          </a:xfrm>
        </p:spPr>
        <p:txBody>
          <a:bodyPr vert="horz" wrap="square" lIns="0" tIns="0" rIns="0" bIns="0" rtlCol="0" anchor="t">
            <a:spAutoFit/>
          </a:bodyPr>
          <a:lstStyle>
            <a:lvl1pPr>
              <a:defRPr lang="en-US" sz="1050" b="0" spc="19" dirty="0" smtClean="0">
                <a:solidFill>
                  <a:schemeClr val="accent1"/>
                </a:solidFill>
                <a:latin typeface="+mn-lt"/>
                <a:ea typeface="+mj-ea"/>
                <a:cs typeface="+mj-cs"/>
              </a:defRPr>
            </a:lvl1pPr>
          </a:lstStyle>
          <a:p>
            <a:pPr marL="9525" lvl="0">
              <a:lnSpc>
                <a:spcPct val="100000"/>
              </a:lnSpc>
              <a:spcBef>
                <a:spcPts val="0"/>
              </a:spcBef>
            </a:pPr>
            <a:r>
              <a:rPr lang="en-US" err="1"/>
              <a:t>Consectetur</a:t>
            </a:r>
            <a:r>
              <a:rPr lang="en-US"/>
              <a:t> </a:t>
            </a:r>
            <a:r>
              <a:rPr lang="en-US" err="1"/>
              <a:t>adipiscing</a:t>
            </a:r>
            <a:endParaRPr lang="en-US"/>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2457809" y="3221273"/>
            <a:ext cx="712800" cy="8100"/>
          </a:xfrm>
          <a:prstGeom prst="rect">
            <a:avLst/>
          </a:prstGeom>
          <a:solidFill>
            <a:schemeClr val="tx2">
              <a:alpha val="50000"/>
            </a:schemeClr>
          </a:solidFill>
        </p:spPr>
        <p:txBody>
          <a:bodyPr/>
          <a:lstStyle>
            <a:lvl1pPr>
              <a:defRPr>
                <a:latin typeface="+mn-lt"/>
              </a:defRPr>
            </a:lvl1pPr>
          </a:lstStyle>
          <a:p>
            <a:pPr lvl="0"/>
            <a:r>
              <a:rPr lang="en-US"/>
              <a:t> </a:t>
            </a:r>
            <a:endParaRPr lang="en-AU"/>
          </a:p>
        </p:txBody>
      </p:sp>
    </p:spTree>
    <p:extLst>
      <p:ext uri="{BB962C8B-B14F-4D97-AF65-F5344CB8AC3E}">
        <p14:creationId xmlns:p14="http://schemas.microsoft.com/office/powerpoint/2010/main" val="329668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3385" y="979853"/>
            <a:ext cx="2815360" cy="4159908"/>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a:t>Insert image and send to back</a:t>
            </a:r>
          </a:p>
        </p:txBody>
      </p:sp>
      <p:sp>
        <p:nvSpPr>
          <p:cNvPr id="7" name="Rectangle 6">
            <a:extLst>
              <a:ext uri="{FF2B5EF4-FFF2-40B4-BE49-F238E27FC236}">
                <a16:creationId xmlns:a16="http://schemas.microsoft.com/office/drawing/2014/main" id="{D7C74646-5116-45C7-99CA-F3BEE3092EC8}"/>
              </a:ext>
            </a:extLst>
          </p:cNvPr>
          <p:cNvSpPr/>
          <p:nvPr userDrawn="1"/>
        </p:nvSpPr>
        <p:spPr>
          <a:xfrm>
            <a:off x="2851476" y="983592"/>
            <a:ext cx="2618519" cy="4159908"/>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5663700" y="980562"/>
            <a:ext cx="2958750" cy="351792"/>
          </a:xfrm>
        </p:spPr>
        <p:txBody>
          <a:bodyPr/>
          <a:lstStyle>
            <a:lvl1pPr>
              <a:defRPr/>
            </a:lvl1pPr>
          </a:lstStyle>
          <a:p>
            <a:r>
              <a:rPr lang="en-US"/>
              <a:t>Title here</a:t>
            </a:r>
            <a:endParaRPr lang="en-AU"/>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5669671" y="1437625"/>
            <a:ext cx="2952779" cy="321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3383869" y="1495260"/>
            <a:ext cx="1890209" cy="945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3383869" y="2602544"/>
            <a:ext cx="1890209" cy="945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3383869" y="3709826"/>
            <a:ext cx="1890209" cy="945000"/>
          </a:xfrm>
          <a:prstGeom prst="rect">
            <a:avLst/>
          </a:prstGeom>
        </p:spPr>
        <p:txBody>
          <a:bodyPr vert="horz" lIns="0" tIns="0" rIns="0" bIns="0" rtlCol="0">
            <a:noAutofit/>
          </a:bodyPr>
          <a:lstStyle>
            <a:lvl1pPr>
              <a:lnSpc>
                <a:spcPct val="110000"/>
              </a:lnSpc>
              <a:spcBef>
                <a:spcPts val="0"/>
              </a:spcBef>
              <a:spcAft>
                <a:spcPts val="0"/>
              </a:spcAft>
              <a:defRPr lang="en-US" sz="788" dirty="0">
                <a:solidFill>
                  <a:schemeClr val="bg1"/>
                </a:solidFill>
              </a:defRPr>
            </a:lvl1pPr>
            <a:lvl2pPr>
              <a:lnSpc>
                <a:spcPct val="110000"/>
              </a:lnSpc>
              <a:spcBef>
                <a:spcPts val="0"/>
              </a:spcBef>
              <a:spcAft>
                <a:spcPts val="0"/>
              </a:spcAft>
              <a:defRPr lang="en-US" sz="788"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a:t>Edit Master text styles</a:t>
            </a:r>
          </a:p>
          <a:p>
            <a:pPr lvl="1"/>
            <a:r>
              <a:rPr lang="en-US"/>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3005769" y="1495260"/>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3005769" y="2602544"/>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3005769" y="3709827"/>
            <a:ext cx="229712" cy="230981"/>
          </a:xfrm>
          <a:prstGeom prst="rect">
            <a:avLst/>
          </a:prstGeom>
        </p:spPr>
        <p:txBody>
          <a:bodyPr>
            <a:normAutofit/>
          </a:bodyPr>
          <a:lstStyle>
            <a:lvl1pPr>
              <a:defRPr sz="600">
                <a:solidFill>
                  <a:schemeClr val="bg1"/>
                </a:solidFill>
              </a:defRPr>
            </a:lvl1pPr>
          </a:lstStyle>
          <a:p>
            <a:pPr lvl="0"/>
            <a:r>
              <a:rPr lang="en-US"/>
              <a:t> icon</a:t>
            </a:r>
            <a:endParaRPr lang="en-AU"/>
          </a:p>
        </p:txBody>
      </p:sp>
    </p:spTree>
    <p:extLst>
      <p:ext uri="{BB962C8B-B14F-4D97-AF65-F5344CB8AC3E}">
        <p14:creationId xmlns:p14="http://schemas.microsoft.com/office/powerpoint/2010/main" val="16562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6" name="Rectangle 5">
            <a:extLst>
              <a:ext uri="{FF2B5EF4-FFF2-40B4-BE49-F238E27FC236}">
                <a16:creationId xmlns:a16="http://schemas.microsoft.com/office/drawing/2014/main" id="{F394381A-1796-48D3-99D8-9D18726C1C17}"/>
              </a:ext>
            </a:extLst>
          </p:cNvPr>
          <p:cNvSpPr/>
          <p:nvPr userDrawn="1"/>
        </p:nvSpPr>
        <p:spPr>
          <a:xfrm flipV="1">
            <a:off x="-5523" y="1522800"/>
            <a:ext cx="9149523" cy="330882"/>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521494" y="1522800"/>
            <a:ext cx="8101013" cy="2921517"/>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521495" y="1023300"/>
            <a:ext cx="7181999"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37580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521494" y="1522801"/>
            <a:ext cx="7181999" cy="2753915"/>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521495" y="1023300"/>
            <a:ext cx="7181999" cy="379599"/>
          </a:xfrm>
          <a:prstGeom prst="rect">
            <a:avLst/>
          </a:prstGeom>
        </p:spPr>
        <p:txBody>
          <a:bodyPr>
            <a:noAutofit/>
          </a:bodyPr>
          <a:lstStyle>
            <a:lvl1pPr>
              <a:lnSpc>
                <a:spcPct val="100000"/>
              </a:lnSpc>
              <a:defRPr sz="1200" b="0">
                <a:solidFill>
                  <a:schemeClr val="tx2"/>
                </a:solidFill>
              </a:defRPr>
            </a:lvl1pPr>
            <a:lvl2pPr marL="459" indent="0">
              <a:buNone/>
              <a:defRPr/>
            </a:lvl2pPr>
          </a:lstStyle>
          <a:p>
            <a:pPr lvl="0"/>
            <a:r>
              <a:rPr lang="en-US"/>
              <a:t>[Subtitle]</a:t>
            </a:r>
          </a:p>
        </p:txBody>
      </p:sp>
    </p:spTree>
    <p:extLst>
      <p:ext uri="{BB962C8B-B14F-4D97-AF65-F5344CB8AC3E}">
        <p14:creationId xmlns:p14="http://schemas.microsoft.com/office/powerpoint/2010/main" val="201664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2789802" y="2084230"/>
            <a:ext cx="1726092" cy="2635910"/>
          </a:xfrm>
          <a:solidFill>
            <a:schemeClr val="bg1">
              <a:lumMod val="95000"/>
            </a:schemeClr>
          </a:solidFill>
        </p:spPr>
        <p:txBody>
          <a:bodyPr/>
          <a:lstStyle/>
          <a:p>
            <a:r>
              <a:rPr lang="en-US"/>
              <a:t>Click icon to add picture</a:t>
            </a:r>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6353718" y="681540"/>
            <a:ext cx="2223495" cy="4038600"/>
          </a:xfrm>
          <a:solidFill>
            <a:schemeClr val="bg1">
              <a:lumMod val="95000"/>
            </a:schemeClr>
          </a:solidFill>
        </p:spPr>
        <p:txBody>
          <a:bodyPr/>
          <a:lstStyle/>
          <a:p>
            <a:r>
              <a:rPr lang="en-US"/>
              <a:t>Click icon to add picture</a:t>
            </a:r>
          </a:p>
        </p:txBody>
      </p:sp>
      <p:sp>
        <p:nvSpPr>
          <p:cNvPr id="19" name="Rectangle 18">
            <a:extLst>
              <a:ext uri="{FF2B5EF4-FFF2-40B4-BE49-F238E27FC236}">
                <a16:creationId xmlns:a16="http://schemas.microsoft.com/office/drawing/2014/main" id="{380F20EE-FF0D-49B8-9D8F-6FF4988FD153}"/>
              </a:ext>
            </a:extLst>
          </p:cNvPr>
          <p:cNvSpPr/>
          <p:nvPr userDrawn="1"/>
        </p:nvSpPr>
        <p:spPr>
          <a:xfrm>
            <a:off x="495300" y="681540"/>
            <a:ext cx="2238876" cy="40386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4572000" y="681540"/>
            <a:ext cx="1726092" cy="2635910"/>
          </a:xfrm>
          <a:solidFill>
            <a:schemeClr val="bg1">
              <a:lumMod val="95000"/>
            </a:schemeClr>
          </a:solidFill>
        </p:spPr>
        <p:txBody>
          <a:bodyPr/>
          <a:lstStyle/>
          <a:p>
            <a:r>
              <a:rPr lang="en-US"/>
              <a:t>Click icon to add picture</a:t>
            </a:r>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622906" y="899100"/>
            <a:ext cx="1638188" cy="1296200"/>
          </a:xfrm>
        </p:spPr>
        <p:txBody>
          <a:bodyPr/>
          <a:lstStyle>
            <a:lvl1pPr>
              <a:defRPr sz="2700">
                <a:solidFill>
                  <a:schemeClr val="bg1"/>
                </a:solidFill>
              </a:defRPr>
            </a:lvl1pPr>
          </a:lstStyle>
          <a:p>
            <a:r>
              <a:rPr lang="en-US"/>
              <a:t>Click to edit Master title style</a:t>
            </a:r>
            <a:endParaRPr lang="en-AU"/>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654835" y="4052209"/>
            <a:ext cx="1620441" cy="563872"/>
          </a:xfrm>
        </p:spPr>
        <p:txBody>
          <a:bodyPr vert="horz" wrap="square" lIns="0" tIns="0" rIns="0" bIns="0" rtlCol="0" anchor="t">
            <a:spAutoFit/>
          </a:bodyPr>
          <a:lstStyle>
            <a:lvl1pPr>
              <a:defRPr lang="en-US" b="0" spc="19" smtClean="0">
                <a:solidFill>
                  <a:schemeClr val="bg1"/>
                </a:solidFill>
                <a:latin typeface="+mn-lt"/>
                <a:ea typeface="+mj-ea"/>
                <a:cs typeface="+mj-cs"/>
              </a:defRPr>
            </a:lvl1pPr>
            <a:lvl2pPr>
              <a:defRPr lang="en-US" sz="1350" smtClean="0">
                <a:latin typeface="+mn-lt"/>
              </a:defRPr>
            </a:lvl2pPr>
            <a:lvl3pPr>
              <a:defRPr lang="en-US" sz="1350" smtClean="0">
                <a:latin typeface="+mn-lt"/>
              </a:defRPr>
            </a:lvl3pPr>
            <a:lvl4pPr>
              <a:defRPr lang="en-US" sz="1350" smtClean="0">
                <a:latin typeface="+mn-lt"/>
              </a:defRPr>
            </a:lvl4pPr>
            <a:lvl5pPr>
              <a:defRPr lang="en-AU" sz="1350">
                <a:latin typeface="+mn-lt"/>
              </a:defRPr>
            </a:lvl5pPr>
          </a:lstStyle>
          <a:p>
            <a:pPr marL="9525" lvl="0">
              <a:lnSpc>
                <a:spcPct val="120000"/>
              </a:lnSpc>
              <a:spcBef>
                <a:spcPts val="0"/>
              </a:spcBef>
            </a:pP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2789802" y="681540"/>
            <a:ext cx="1726092" cy="1335863"/>
          </a:xfrm>
          <a:solidFill>
            <a:schemeClr val="bg1">
              <a:lumMod val="95000"/>
            </a:schemeClr>
          </a:solidFill>
        </p:spPr>
        <p:txBody>
          <a:bodyPr/>
          <a:lstStyle/>
          <a:p>
            <a:r>
              <a:rPr lang="en-US"/>
              <a:t>Click icon to add picture</a:t>
            </a:r>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4572000" y="3384277"/>
            <a:ext cx="1726092" cy="1335863"/>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344563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userDrawn="1"/>
        </p:nvSpPr>
        <p:spPr>
          <a:xfrm>
            <a:off x="-11759" y="184"/>
            <a:ext cx="9144000" cy="5143316"/>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sz="1050"/>
          </a:p>
        </p:txBody>
      </p:sp>
      <p:sp>
        <p:nvSpPr>
          <p:cNvPr id="7" name="Text Placeholder 6"/>
          <p:cNvSpPr>
            <a:spLocks noGrp="1"/>
          </p:cNvSpPr>
          <p:nvPr>
            <p:ph type="body" sz="quarter" idx="10" hasCustomPrompt="1"/>
          </p:nvPr>
        </p:nvSpPr>
        <p:spPr bwMode="white">
          <a:xfrm>
            <a:off x="2033719" y="2449539"/>
            <a:ext cx="2440697" cy="230833"/>
          </a:xfrm>
          <a:prstGeom prst="rect">
            <a:avLst/>
          </a:prstGeom>
        </p:spPr>
        <p:txBody>
          <a:bodyPr vert="horz" lIns="0" tIns="0" rIns="0" bIns="0" rtlCol="0" anchor="t">
            <a:spAutoFit/>
          </a:bodyPr>
          <a:lstStyle>
            <a:lvl1pPr>
              <a:defRPr lang="en-US" sz="1500" b="0" spc="0" baseline="0" dirty="0">
                <a:solidFill>
                  <a:schemeClr val="bg1"/>
                </a:solidFill>
                <a:latin typeface="+mn-lt"/>
                <a:ea typeface="+mj-ea"/>
                <a:cs typeface="+mj-cs"/>
              </a:defRPr>
            </a:lvl1pPr>
          </a:lstStyle>
          <a:p>
            <a:pPr lvl="0">
              <a:lnSpc>
                <a:spcPct val="100000"/>
              </a:lnSpc>
              <a:spcBef>
                <a:spcPct val="0"/>
              </a:spcBef>
            </a:pPr>
            <a:r>
              <a:rPr lang="en-US"/>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033718" y="1815666"/>
            <a:ext cx="2394217" cy="540061"/>
          </a:xfrm>
        </p:spPr>
        <p:txBody>
          <a:bodyPr vert="horz" lIns="0" tIns="0" rIns="0" bIns="0" rtlCol="0" anchor="t" anchorCtr="0">
            <a:normAutofit/>
          </a:bodyPr>
          <a:lstStyle>
            <a:lvl1pPr>
              <a:defRPr lang="en-AU" sz="3600" spc="0" baseline="0" dirty="0">
                <a:solidFill>
                  <a:schemeClr val="bg1"/>
                </a:solidFill>
                <a:latin typeface="+mn-lt"/>
              </a:defRPr>
            </a:lvl1pPr>
          </a:lstStyle>
          <a:p>
            <a:pPr marL="0" lvl="0"/>
            <a:r>
              <a:rPr lang="en-US"/>
              <a:t>Contact</a:t>
            </a:r>
            <a:endParaRPr lang="en-AU"/>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033719" y="2705193"/>
            <a:ext cx="2440697" cy="161583"/>
          </a:xfrm>
          <a:prstGeom prst="rect">
            <a:avLst/>
          </a:prstGeom>
        </p:spPr>
        <p:txBody>
          <a:bodyPr vert="horz" lIns="0" tIns="0" rIns="0" bIns="0" rtlCol="0" anchor="t">
            <a:spAutoFit/>
          </a:bodyPr>
          <a:lstStyle>
            <a:lvl1pPr>
              <a:defRPr lang="en-US" sz="1050" b="0" spc="0" baseline="0" dirty="0" smtClean="0">
                <a:solidFill>
                  <a:schemeClr val="bg1"/>
                </a:solidFill>
                <a:latin typeface="+mn-lt"/>
                <a:ea typeface="+mj-ea"/>
                <a:cs typeface="+mj-cs"/>
              </a:defRPr>
            </a:lvl1pPr>
          </a:lstStyle>
          <a:p>
            <a:pPr lvl="0">
              <a:lnSpc>
                <a:spcPct val="100000"/>
              </a:lnSpc>
              <a:spcBef>
                <a:spcPct val="0"/>
              </a:spcBef>
            </a:pPr>
            <a:r>
              <a:rPr lang="en-US"/>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033718" y="2930742"/>
            <a:ext cx="1650693" cy="161583"/>
          </a:xfrm>
          <a:prstGeom prst="rect">
            <a:avLst/>
          </a:prstGeom>
        </p:spPr>
        <p:txBody>
          <a:bodyPr vert="horz" wrap="none" lIns="0" tIns="0" rIns="0" bIns="0" rtlCol="0" anchor="t">
            <a:spAutoFit/>
          </a:bodyPr>
          <a:lstStyle>
            <a:lvl1pPr>
              <a:defRPr lang="en-US" sz="1050" b="0" spc="0" baseline="0" dirty="0" smtClean="0">
                <a:solidFill>
                  <a:schemeClr val="bg1"/>
                </a:solidFill>
                <a:latin typeface="+mn-lt"/>
                <a:ea typeface="+mj-ea"/>
                <a:cs typeface="+mj-cs"/>
              </a:defRPr>
            </a:lvl1pPr>
          </a:lstStyle>
          <a:p>
            <a:pPr lvl="0">
              <a:lnSpc>
                <a:spcPct val="100000"/>
              </a:lnSpc>
              <a:spcBef>
                <a:spcPct val="0"/>
              </a:spcBef>
            </a:pPr>
            <a:r>
              <a:rPr lang="en-US"/>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033718" y="3092667"/>
            <a:ext cx="1009892" cy="161583"/>
          </a:xfrm>
          <a:prstGeom prst="rect">
            <a:avLst/>
          </a:prstGeom>
        </p:spPr>
        <p:txBody>
          <a:bodyPr vert="horz" wrap="none" lIns="0" tIns="0" rIns="0" bIns="0" rtlCol="0" anchor="t">
            <a:spAutoFit/>
          </a:bodyPr>
          <a:lstStyle>
            <a:lvl1pPr>
              <a:defRPr lang="en-US" sz="1050" b="0" spc="0" baseline="0" dirty="0" smtClean="0">
                <a:solidFill>
                  <a:schemeClr val="bg1"/>
                </a:solidFill>
                <a:latin typeface="+mn-lt"/>
                <a:ea typeface="+mj-ea"/>
                <a:cs typeface="+mj-cs"/>
              </a:defRPr>
            </a:lvl1pPr>
          </a:lstStyle>
          <a:p>
            <a:pPr lvl="0">
              <a:lnSpc>
                <a:spcPct val="100000"/>
              </a:lnSpc>
              <a:spcBef>
                <a:spcPct val="0"/>
              </a:spcBef>
            </a:pPr>
            <a:r>
              <a:rPr lang="en-US"/>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033705" y="3597863"/>
            <a:ext cx="188564" cy="193654"/>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2422112" y="3596281"/>
            <a:ext cx="193661" cy="193661"/>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2816575" y="3597403"/>
            <a:ext cx="188564" cy="193661"/>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3205513" y="3597408"/>
            <a:ext cx="193646" cy="19365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3605968" y="3619761"/>
            <a:ext cx="221967" cy="155538"/>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14" name="Text Placeholder 5">
            <a:extLst>
              <a:ext uri="{FF2B5EF4-FFF2-40B4-BE49-F238E27FC236}">
                <a16:creationId xmlns:a16="http://schemas.microsoft.com/office/drawing/2014/main" id="{018B49F0-234B-4974-77BB-C696A010C8EB}"/>
              </a:ext>
            </a:extLst>
          </p:cNvPr>
          <p:cNvSpPr txBox="1">
            <a:spLocks/>
          </p:cNvSpPr>
          <p:nvPr userDrawn="1"/>
        </p:nvSpPr>
        <p:spPr bwMode="white">
          <a:xfrm>
            <a:off x="2033705" y="3985337"/>
            <a:ext cx="588303" cy="92333"/>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600"/>
              <a:t>CRICOS 00025B</a:t>
            </a:r>
            <a:endParaRPr lang="en-US" sz="60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userDrawn="1"/>
        </p:nvSpPr>
        <p:spPr bwMode="white">
          <a:xfrm>
            <a:off x="2033704" y="3985337"/>
            <a:ext cx="1333698" cy="92333"/>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600"/>
              <a:t>CRICOS 00025B • TEQSA PRV12080 </a:t>
            </a:r>
          </a:p>
        </p:txBody>
      </p:sp>
    </p:spTree>
    <p:extLst>
      <p:ext uri="{BB962C8B-B14F-4D97-AF65-F5344CB8AC3E}">
        <p14:creationId xmlns:p14="http://schemas.microsoft.com/office/powerpoint/2010/main" val="147351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1760" y="184"/>
            <a:ext cx="9144000" cy="5143316"/>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a:t>Insert image and send to back</a:t>
            </a:r>
          </a:p>
        </p:txBody>
      </p:sp>
      <p:sp>
        <p:nvSpPr>
          <p:cNvPr id="7" name="Text Placeholder 6"/>
          <p:cNvSpPr>
            <a:spLocks noGrp="1"/>
          </p:cNvSpPr>
          <p:nvPr>
            <p:ph type="body" sz="quarter" idx="10" hasCustomPrompt="1"/>
          </p:nvPr>
        </p:nvSpPr>
        <p:spPr bwMode="white">
          <a:xfrm>
            <a:off x="2033719" y="2449539"/>
            <a:ext cx="2440697" cy="230833"/>
          </a:xfrm>
          <a:prstGeom prst="rect">
            <a:avLst/>
          </a:prstGeom>
        </p:spPr>
        <p:txBody>
          <a:bodyPr vert="horz" lIns="0" tIns="0" rIns="0" bIns="0" rtlCol="0" anchor="t">
            <a:spAutoFit/>
          </a:bodyPr>
          <a:lstStyle>
            <a:lvl1pPr>
              <a:defRPr lang="en-US" sz="1500" b="0" baseline="0" dirty="0">
                <a:solidFill>
                  <a:schemeClr val="bg1"/>
                </a:solidFill>
                <a:latin typeface="+mn-lt"/>
                <a:ea typeface="+mj-ea"/>
                <a:cs typeface="+mj-cs"/>
              </a:defRPr>
            </a:lvl1pPr>
          </a:lstStyle>
          <a:p>
            <a:pPr lvl="0">
              <a:lnSpc>
                <a:spcPct val="100000"/>
              </a:lnSpc>
              <a:spcBef>
                <a:spcPct val="0"/>
              </a:spcBef>
            </a:pPr>
            <a:r>
              <a:rPr lang="en-US"/>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033718" y="1815666"/>
            <a:ext cx="2394217" cy="540061"/>
          </a:xfrm>
        </p:spPr>
        <p:txBody>
          <a:bodyPr vert="horz" lIns="0" tIns="0" rIns="0" bIns="0" rtlCol="0" anchor="t" anchorCtr="0">
            <a:normAutofit/>
          </a:bodyPr>
          <a:lstStyle>
            <a:lvl1pPr>
              <a:defRPr lang="en-AU" sz="3600" spc="0" baseline="0" dirty="0">
                <a:solidFill>
                  <a:schemeClr val="bg1"/>
                </a:solidFill>
                <a:latin typeface="+mn-lt"/>
              </a:defRPr>
            </a:lvl1pPr>
          </a:lstStyle>
          <a:p>
            <a:pPr marL="0" lvl="0"/>
            <a:r>
              <a:rPr lang="en-US"/>
              <a:t>Contact</a:t>
            </a:r>
            <a:endParaRPr lang="en-AU"/>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033719" y="2705193"/>
            <a:ext cx="2440697" cy="161583"/>
          </a:xfrm>
          <a:prstGeom prst="rect">
            <a:avLst/>
          </a:prstGeom>
        </p:spPr>
        <p:txBody>
          <a:bodyPr vert="horz" lIns="0" tIns="0" rIns="0" bIns="0" rtlCol="0" anchor="t">
            <a:spAutoFit/>
          </a:bodyPr>
          <a:lstStyle>
            <a:lvl1pPr>
              <a:defRPr lang="en-US" sz="1050" b="0" baseline="0" dirty="0" smtClean="0">
                <a:solidFill>
                  <a:schemeClr val="bg1"/>
                </a:solidFill>
                <a:latin typeface="+mn-lt"/>
                <a:ea typeface="+mj-ea"/>
                <a:cs typeface="+mj-cs"/>
              </a:defRPr>
            </a:lvl1pPr>
          </a:lstStyle>
          <a:p>
            <a:pPr lvl="0">
              <a:lnSpc>
                <a:spcPct val="100000"/>
              </a:lnSpc>
              <a:spcBef>
                <a:spcPct val="0"/>
              </a:spcBef>
            </a:pPr>
            <a:r>
              <a:rPr lang="en-US"/>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033718" y="2930742"/>
            <a:ext cx="1650693" cy="161583"/>
          </a:xfrm>
          <a:prstGeom prst="rect">
            <a:avLst/>
          </a:prstGeom>
        </p:spPr>
        <p:txBody>
          <a:bodyPr vert="horz" wrap="none" lIns="0" tIns="0" rIns="0" bIns="0" rtlCol="0" anchor="t">
            <a:spAutoFit/>
          </a:bodyPr>
          <a:lstStyle>
            <a:lvl1pPr>
              <a:defRPr lang="en-US" sz="1050" b="0" baseline="0" dirty="0" smtClean="0">
                <a:solidFill>
                  <a:schemeClr val="bg1"/>
                </a:solidFill>
                <a:latin typeface="+mn-lt"/>
                <a:ea typeface="+mj-ea"/>
                <a:cs typeface="+mj-cs"/>
              </a:defRPr>
            </a:lvl1pPr>
          </a:lstStyle>
          <a:p>
            <a:pPr lvl="0">
              <a:lnSpc>
                <a:spcPct val="100000"/>
              </a:lnSpc>
              <a:spcBef>
                <a:spcPct val="0"/>
              </a:spcBef>
            </a:pPr>
            <a:r>
              <a:rPr lang="en-US"/>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033718" y="3092667"/>
            <a:ext cx="1009892" cy="161583"/>
          </a:xfrm>
          <a:prstGeom prst="rect">
            <a:avLst/>
          </a:prstGeom>
        </p:spPr>
        <p:txBody>
          <a:bodyPr vert="horz" wrap="none" lIns="0" tIns="0" rIns="0" bIns="0" rtlCol="0" anchor="t">
            <a:spAutoFit/>
          </a:bodyPr>
          <a:lstStyle>
            <a:lvl1pPr>
              <a:defRPr lang="en-US" sz="1050" b="0" baseline="0" dirty="0" smtClean="0">
                <a:solidFill>
                  <a:schemeClr val="bg1"/>
                </a:solidFill>
                <a:latin typeface="+mn-lt"/>
                <a:ea typeface="+mj-ea"/>
                <a:cs typeface="+mj-cs"/>
              </a:defRPr>
            </a:lvl1pPr>
          </a:lstStyle>
          <a:p>
            <a:pPr lvl="0">
              <a:lnSpc>
                <a:spcPct val="100000"/>
              </a:lnSpc>
              <a:spcBef>
                <a:spcPct val="0"/>
              </a:spcBef>
            </a:pPr>
            <a:r>
              <a:rPr lang="en-US"/>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033705" y="3597863"/>
            <a:ext cx="188564" cy="193654"/>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2422112" y="3596281"/>
            <a:ext cx="193661" cy="193661"/>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2816575" y="3597403"/>
            <a:ext cx="188564" cy="193661"/>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3205513" y="3597408"/>
            <a:ext cx="193646" cy="19365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3605968" y="3619761"/>
            <a:ext cx="221967" cy="155538"/>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a:t> </a:t>
            </a:r>
            <a:endParaRPr lang="en-AU"/>
          </a:p>
        </p:txBody>
      </p:sp>
      <p:sp>
        <p:nvSpPr>
          <p:cNvPr id="16" name="Text Placeholder 5">
            <a:extLst>
              <a:ext uri="{FF2B5EF4-FFF2-40B4-BE49-F238E27FC236}">
                <a16:creationId xmlns:a16="http://schemas.microsoft.com/office/drawing/2014/main" id="{49CA893B-E6B7-B8EF-95BC-43DF61BAD720}"/>
              </a:ext>
            </a:extLst>
          </p:cNvPr>
          <p:cNvSpPr txBox="1">
            <a:spLocks/>
          </p:cNvSpPr>
          <p:nvPr userDrawn="1"/>
        </p:nvSpPr>
        <p:spPr bwMode="white">
          <a:xfrm>
            <a:off x="2035711" y="4025579"/>
            <a:ext cx="588303" cy="92333"/>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600"/>
              <a:t>CRICOS 00025B</a:t>
            </a:r>
            <a:endParaRPr lang="en-US" sz="60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userDrawn="1"/>
        </p:nvSpPr>
        <p:spPr bwMode="white">
          <a:xfrm>
            <a:off x="2033704" y="3985337"/>
            <a:ext cx="1333698" cy="92333"/>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600"/>
              <a:t>CRICOS 00025B • TEQSA PRV12080 </a:t>
            </a:r>
          </a:p>
        </p:txBody>
      </p:sp>
    </p:spTree>
    <p:extLst>
      <p:ext uri="{BB962C8B-B14F-4D97-AF65-F5344CB8AC3E}">
        <p14:creationId xmlns:p14="http://schemas.microsoft.com/office/powerpoint/2010/main" val="392997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69116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521494" y="572400"/>
            <a:ext cx="8101013" cy="498598"/>
          </a:xfrm>
        </p:spPr>
        <p:txBody>
          <a:bodyPr vert="horz" wrap="square" lIns="0" tIns="0" rIns="0" bIns="0" rtlCol="0" anchor="t">
            <a:spAutoFit/>
          </a:bodyPr>
          <a:lstStyle>
            <a:lvl1pPr>
              <a:defRPr lang="en-AU" sz="4050" spc="0" baseline="0" dirty="0">
                <a:solidFill>
                  <a:schemeClr val="bg1"/>
                </a:solidFill>
              </a:defRPr>
            </a:lvl1pPr>
          </a:lstStyle>
          <a:p>
            <a:pPr marL="9525" lvl="0">
              <a:lnSpc>
                <a:spcPct val="80000"/>
              </a:lnSpc>
              <a:spcBef>
                <a:spcPts val="75"/>
              </a:spcBef>
            </a:pPr>
            <a:r>
              <a:rPr lang="en-US"/>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521495" y="4895100"/>
            <a:ext cx="2520082" cy="108000"/>
          </a:xfrm>
        </p:spPr>
        <p:txBody>
          <a:bodyPr/>
          <a:lstStyle>
            <a:lvl1pPr>
              <a:defRPr>
                <a:solidFill>
                  <a:schemeClr val="bg1"/>
                </a:solidFill>
              </a:defRPr>
            </a:lvl1pPr>
          </a:lstStyle>
          <a:p>
            <a:endParaRPr lang="en-AU"/>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8406426" y="4895100"/>
            <a:ext cx="216024" cy="108000"/>
          </a:xfrm>
        </p:spPr>
        <p:txBody>
          <a:bodyPr/>
          <a:lstStyle>
            <a:lvl1pPr>
              <a:defRPr>
                <a:solidFill>
                  <a:schemeClr val="bg1"/>
                </a:solidFill>
              </a:defRPr>
            </a:lvl1pPr>
          </a:lstStyle>
          <a:p>
            <a:fld id="{E917DE0E-AFB1-41FD-BC35-27DB61CA125F}" type="slidenum">
              <a:rPr lang="en-AU" smtClean="0"/>
              <a:pPr/>
              <a:t>‹#›</a:t>
            </a:fld>
            <a:endParaRPr lang="en-AU"/>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516360" y="14891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840452" y="15575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840453" y="18057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856406" y="21516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3419564" y="14891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3735337" y="15575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3735337" y="18057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3735337" y="21516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6274222" y="14891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6598315" y="15575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6598315" y="18057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6614268" y="21516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516360" y="25559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840452" y="26243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840453" y="28725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856406" y="32184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3419564" y="25559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3735337" y="26243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3735337" y="28725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3735337" y="32184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6274222" y="2555943"/>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6598315" y="2624384"/>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6598315" y="2872557"/>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6614268" y="3218450"/>
            <a:ext cx="2011500" cy="5400"/>
          </a:xfrm>
          <a:prstGeom prst="rect">
            <a:avLst/>
          </a:prstGeom>
          <a:solidFill>
            <a:schemeClr val="bg1">
              <a:alpha val="50000"/>
            </a:schemeClr>
          </a:solidFill>
        </p:spPr>
        <p:txBody>
          <a:bodyPr/>
          <a:lstStyle>
            <a:lvl1pPr>
              <a:defRPr>
                <a:latin typeface="+mn-lt"/>
              </a:defRPr>
            </a:lvl1pPr>
          </a:lstStyle>
          <a:p>
            <a:pPr lvl="0"/>
            <a:r>
              <a:rPr lang="en-US"/>
              <a:t> </a:t>
            </a:r>
            <a:endParaRPr lang="en-AU"/>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516360" y="3426800"/>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840452" y="3495241"/>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840453" y="3743415"/>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3419564" y="3426800"/>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3735337" y="3495241"/>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3735337" y="3743415"/>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6274222" y="3426800"/>
            <a:ext cx="229712" cy="230981"/>
          </a:xfrm>
          <a:prstGeom prst="rect">
            <a:avLst/>
          </a:prstGeom>
        </p:spPr>
        <p:txBody>
          <a:bodyPr>
            <a:normAutofit/>
          </a:bodyPr>
          <a:lstStyle>
            <a:lvl1pPr>
              <a:defRPr sz="600">
                <a:solidFill>
                  <a:schemeClr val="bg1"/>
                </a:solidFill>
                <a:latin typeface="+mn-lt"/>
              </a:defRPr>
            </a:lvl1pPr>
          </a:lstStyle>
          <a:p>
            <a:pPr lvl="0"/>
            <a:r>
              <a:rPr lang="en-US"/>
              <a:t> icon</a:t>
            </a:r>
            <a:endParaRPr lang="en-AU"/>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6598315" y="3495241"/>
            <a:ext cx="150682" cy="161583"/>
          </a:xfrm>
          <a:prstGeom prst="rect">
            <a:avLst/>
          </a:prstGeom>
          <a:noFill/>
        </p:spPr>
        <p:txBody>
          <a:bodyPr wrap="none" lIns="0" tIns="0" rIns="0" bIns="0" rtlCol="0">
            <a:spAutoFit/>
          </a:bodyPr>
          <a:lstStyle>
            <a:lvl1pPr>
              <a:defRPr lang="en-US" sz="105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350" dirty="0">
                <a:solidFill>
                  <a:schemeClr val="tx1"/>
                </a:solidFill>
              </a:defRPr>
            </a:lvl5pPr>
          </a:lstStyle>
          <a:p>
            <a:pPr lvl="0"/>
            <a:r>
              <a:rPr lang="en-US"/>
              <a:t>##</a:t>
            </a:r>
            <a:endParaRPr lang="en-AU"/>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6598315" y="3743415"/>
            <a:ext cx="756617" cy="161583"/>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185761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0538"/>
            <a:ext cx="9143999" cy="75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AU"/>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a:p>
        </p:txBody>
      </p:sp>
      <p:pic>
        <p:nvPicPr>
          <p:cNvPr id="6" name="Picture 5">
            <a:extLst>
              <a:ext uri="{FF2B5EF4-FFF2-40B4-BE49-F238E27FC236}">
                <a16:creationId xmlns:a16="http://schemas.microsoft.com/office/drawing/2014/main" id="{7103EC6B-DCAC-6CBC-8ED2-C5FC949EF8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1958096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951984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userDrawn="1"/>
        </p:nvSpPr>
        <p:spPr>
          <a:xfrm>
            <a:off x="-387" y="0"/>
            <a:ext cx="9144000" cy="5154201"/>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sz="1050"/>
          </a:p>
        </p:txBody>
      </p:sp>
      <p:sp>
        <p:nvSpPr>
          <p:cNvPr id="2" name="Title 1"/>
          <p:cNvSpPr>
            <a:spLocks noGrp="1"/>
          </p:cNvSpPr>
          <p:nvPr>
            <p:ph type="title" hasCustomPrompt="1"/>
          </p:nvPr>
        </p:nvSpPr>
        <p:spPr>
          <a:xfrm>
            <a:off x="1277635" y="1491630"/>
            <a:ext cx="3834426" cy="972108"/>
          </a:xfrm>
        </p:spPr>
        <p:txBody>
          <a:bodyPr vert="horz" lIns="0" tIns="0" rIns="0" bIns="0" rtlCol="0" anchor="t">
            <a:noAutofit/>
          </a:bodyPr>
          <a:lstStyle>
            <a:lvl1pPr>
              <a:defRPr kumimoji="0" lang="en-AU" sz="3225"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a:t>Presentation title goes here</a:t>
            </a:r>
            <a:endParaRPr lang="en-AU"/>
          </a:p>
        </p:txBody>
      </p:sp>
      <p:sp>
        <p:nvSpPr>
          <p:cNvPr id="7" name="Text Placeholder 6"/>
          <p:cNvSpPr>
            <a:spLocks noGrp="1"/>
          </p:cNvSpPr>
          <p:nvPr>
            <p:ph type="body" sz="quarter" idx="10" hasCustomPrompt="1"/>
          </p:nvPr>
        </p:nvSpPr>
        <p:spPr>
          <a:xfrm>
            <a:off x="1277614" y="2636900"/>
            <a:ext cx="3837623" cy="184666"/>
          </a:xfrm>
          <a:prstGeom prst="rect">
            <a:avLst/>
          </a:prstGeom>
        </p:spPr>
        <p:txBody>
          <a:bodyPr vert="horz" wrap="square" lIns="0" tIns="0" rIns="0" bIns="0" rtlCol="0" anchor="t">
            <a:noAutofit/>
          </a:bodyPr>
          <a:lstStyle>
            <a:lvl1pPr>
              <a:defRPr lang="en-US" sz="1200" b="1" spc="0" baseline="0" dirty="0">
                <a:solidFill>
                  <a:srgbClr val="999490"/>
                </a:solidFill>
                <a:latin typeface="+mn-lt"/>
                <a:ea typeface="+mj-ea"/>
                <a:cs typeface="+mj-cs"/>
              </a:defRPr>
            </a:lvl1pPr>
          </a:lstStyle>
          <a:p>
            <a:pPr lvl="0">
              <a:lnSpc>
                <a:spcPct val="100000"/>
              </a:lnSpc>
              <a:spcBef>
                <a:spcPct val="0"/>
              </a:spcBef>
            </a:pPr>
            <a:r>
              <a:rPr lang="en-US"/>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62119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userDrawn="1"/>
        </p:nvSpPr>
        <p:spPr>
          <a:xfrm>
            <a:off x="1" y="1"/>
            <a:ext cx="3787874"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521494" y="572400"/>
            <a:ext cx="2538413" cy="498598"/>
          </a:xfrm>
        </p:spPr>
        <p:txBody>
          <a:bodyPr vert="horz" wrap="square" lIns="0" tIns="0" rIns="0" bIns="0" rtlCol="0" anchor="t">
            <a:spAutoFit/>
          </a:bodyPr>
          <a:lstStyle>
            <a:lvl1pPr>
              <a:defRPr lang="en-AU" sz="4050" spc="0" baseline="0" dirty="0">
                <a:solidFill>
                  <a:schemeClr val="accent1"/>
                </a:solidFill>
              </a:defRPr>
            </a:lvl1pPr>
          </a:lstStyle>
          <a:p>
            <a:pPr marL="9525" lvl="0">
              <a:lnSpc>
                <a:spcPct val="80000"/>
              </a:lnSpc>
              <a:spcBef>
                <a:spcPts val="75"/>
              </a:spcBef>
            </a:pPr>
            <a:r>
              <a:rPr lang="en-US"/>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521495" y="4895100"/>
            <a:ext cx="2520082" cy="108000"/>
          </a:xfrm>
        </p:spPr>
        <p:txBody>
          <a:bodyPr/>
          <a:lstStyle>
            <a:lvl1pPr>
              <a:defRPr>
                <a:solidFill>
                  <a:schemeClr val="tx1"/>
                </a:solidFill>
              </a:defRPr>
            </a:lvl1pPr>
          </a:lstStyle>
          <a:p>
            <a:endParaRPr lang="en-AU"/>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8406426" y="4895100"/>
            <a:ext cx="216024" cy="108000"/>
          </a:xfrm>
        </p:spPr>
        <p:txBody>
          <a:bodyPr/>
          <a:lstStyle>
            <a:lvl1pPr>
              <a:defRPr>
                <a:solidFill>
                  <a:schemeClr val="tx1"/>
                </a:solidFill>
              </a:defRPr>
            </a:lvl1pPr>
          </a:lstStyle>
          <a:p>
            <a:fld id="{E917DE0E-AFB1-41FD-BC35-27DB61CA125F}" type="slidenum">
              <a:rPr lang="en-AU" smtClean="0"/>
              <a:pPr/>
              <a:t>‹#›</a:t>
            </a:fld>
            <a:endParaRPr lang="en-AU"/>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4572001" y="1168004"/>
            <a:ext cx="4050506" cy="3563540"/>
          </a:xfrm>
          <a:prstGeom prst="rect">
            <a:avLst/>
          </a:prstGeom>
        </p:spPr>
        <p:txBody>
          <a:bodyPr/>
          <a:lstStyle/>
          <a:p>
            <a:r>
              <a:rPr lang="en-US"/>
              <a:t>Click icon to add table</a:t>
            </a:r>
            <a:endParaRPr lang="en-AU"/>
          </a:p>
        </p:txBody>
      </p:sp>
      <p:pic>
        <p:nvPicPr>
          <p:cNvPr id="8" name="Picture 7">
            <a:extLst>
              <a:ext uri="{FF2B5EF4-FFF2-40B4-BE49-F238E27FC236}">
                <a16:creationId xmlns:a16="http://schemas.microsoft.com/office/drawing/2014/main" id="{CC6BD600-58DD-3483-3A7A-7A4FC44325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414533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6294" y="1168004"/>
            <a:ext cx="346250" cy="373949"/>
          </a:xfrm>
          <a:noFill/>
        </p:spPr>
        <p:txBody>
          <a:bodyPr wrap="none" lIns="0" tIns="0" rIns="0" bIns="0" rtlCol="0">
            <a:spAutoFit/>
          </a:bodyPr>
          <a:lstStyle>
            <a:lvl1pPr>
              <a:defRPr lang="en-AU" sz="2700" spc="0" baseline="0" dirty="0">
                <a:solidFill>
                  <a:schemeClr val="tx2"/>
                </a:solidFill>
                <a:latin typeface="Gotham Medium" panose="02000604030000020004" pitchFamily="50" charset="0"/>
                <a:ea typeface="+mn-ea"/>
                <a:cs typeface="+mn-cs"/>
              </a:defRPr>
            </a:lvl1pPr>
          </a:lstStyle>
          <a:p>
            <a:pPr marL="0" lvl="0" algn="r"/>
            <a:r>
              <a:rPr lang="en-US"/>
              <a:t>##</a:t>
            </a:r>
            <a:endParaRPr lang="en-AU"/>
          </a:p>
        </p:txBody>
      </p:sp>
      <p:sp>
        <p:nvSpPr>
          <p:cNvPr id="16" name="Freeform: Shape 15">
            <a:extLst>
              <a:ext uri="{FF2B5EF4-FFF2-40B4-BE49-F238E27FC236}">
                <a16:creationId xmlns:a16="http://schemas.microsoft.com/office/drawing/2014/main" id="{CF4EAA35-7624-467A-AA0C-E7DE247BC9C7}"/>
              </a:ext>
            </a:extLst>
          </p:cNvPr>
          <p:cNvSpPr/>
          <p:nvPr/>
        </p:nvSpPr>
        <p:spPr>
          <a:xfrm>
            <a:off x="-1" y="2811322"/>
            <a:ext cx="9150266" cy="2332178"/>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sz="1050"/>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098868" y="1545636"/>
            <a:ext cx="2103676" cy="1121846"/>
          </a:xfrm>
          <a:prstGeom prst="rect">
            <a:avLst/>
          </a:prstGeom>
          <a:noFill/>
        </p:spPr>
        <p:txBody>
          <a:bodyPr wrap="square" lIns="0" tIns="0" rIns="0" bIns="0" rtlCol="0">
            <a:spAutoFit/>
          </a:bodyPr>
          <a:lstStyle>
            <a:lvl1pPr algn="r">
              <a:lnSpc>
                <a:spcPct val="80000"/>
              </a:lnSpc>
              <a:spcBef>
                <a:spcPts val="0"/>
              </a:spcBef>
              <a:spcAft>
                <a:spcPts val="0"/>
              </a:spcAft>
              <a:defRPr lang="en-US" sz="4050" b="0" spc="0" baseline="0" dirty="0" smtClean="0">
                <a:latin typeface="+mj-lt"/>
              </a:defRPr>
            </a:lvl1pPr>
          </a:lstStyle>
          <a:p>
            <a:pPr lvl="0" algn="r">
              <a:lnSpc>
                <a:spcPct val="90000"/>
              </a:lnSpc>
            </a:pPr>
            <a:r>
              <a:rPr lang="en-US"/>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userDrawn="1"/>
        </p:nvCxnSpPr>
        <p:spPr>
          <a:xfrm>
            <a:off x="4427935" y="1156450"/>
            <a:ext cx="0" cy="297033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4595999" y="3157284"/>
            <a:ext cx="1577243" cy="969497"/>
          </a:xfrm>
          <a:noFill/>
        </p:spPr>
        <p:txBody>
          <a:bodyPr wrap="square" lIns="0" tIns="0" rIns="0" bIns="0" rtlCol="0" anchor="b" anchorCtr="0">
            <a:spAutoFit/>
          </a:bodyPr>
          <a:lstStyle>
            <a:lvl1pPr>
              <a:lnSpc>
                <a:spcPct val="100000"/>
              </a:lnSpc>
              <a:defRPr lang="en-US" sz="1050" b="0" spc="0" baseline="0" smtClean="0"/>
            </a:lvl1pPr>
            <a:lvl2pPr>
              <a:defRPr lang="en-US" sz="1350" smtClean="0"/>
            </a:lvl2pPr>
            <a:lvl3pPr>
              <a:defRPr lang="en-US" sz="1350" smtClean="0"/>
            </a:lvl3pPr>
            <a:lvl4pPr>
              <a:defRPr lang="en-US" sz="1350" smtClean="0"/>
            </a:lvl4pPr>
            <a:lvl5pPr>
              <a:defRPr lang="en-AU" sz="135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 </a:t>
            </a:r>
            <a:r>
              <a:rPr lang="en-US" err="1"/>
              <a:t>ornare</a:t>
            </a:r>
            <a:r>
              <a:rPr lang="en-US"/>
              <a:t> </a:t>
            </a:r>
            <a:r>
              <a:rPr lang="en-US" err="1"/>
              <a:t>suscipit</a:t>
            </a:r>
            <a:r>
              <a:rPr lang="en-US"/>
              <a:t> </a:t>
            </a:r>
            <a:r>
              <a:rPr lang="en-US" err="1"/>
              <a:t>turpis</a:t>
            </a:r>
            <a:r>
              <a:rPr lang="en-US"/>
              <a:t> </a:t>
            </a:r>
            <a:r>
              <a:rPr lang="en-US" err="1"/>
              <a:t>interdum</a:t>
            </a:r>
            <a:r>
              <a:rPr lang="en-US"/>
              <a:t> </a:t>
            </a:r>
            <a:r>
              <a:rPr lang="en-US" err="1"/>
              <a:t>quis</a:t>
            </a:r>
            <a:endParaRPr lang="en-US"/>
          </a:p>
        </p:txBody>
      </p:sp>
      <p:pic>
        <p:nvPicPr>
          <p:cNvPr id="8" name="Picture 7">
            <a:extLst>
              <a:ext uri="{FF2B5EF4-FFF2-40B4-BE49-F238E27FC236}">
                <a16:creationId xmlns:a16="http://schemas.microsoft.com/office/drawing/2014/main" id="{36C9908F-0A19-72D8-626A-E820312739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298654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09683" y="1279024"/>
            <a:ext cx="471283" cy="457048"/>
          </a:xfrm>
          <a:noFill/>
        </p:spPr>
        <p:txBody>
          <a:bodyPr wrap="none" lIns="0" tIns="0" rIns="0" bIns="0" rtlCol="0">
            <a:spAutoFit/>
          </a:bodyPr>
          <a:lstStyle>
            <a:lvl1pPr>
              <a:defRPr lang="en-AU" sz="3300" spc="0" baseline="0" dirty="0">
                <a:solidFill>
                  <a:schemeClr val="bg1">
                    <a:alpha val="54000"/>
                  </a:schemeClr>
                </a:solidFill>
                <a:latin typeface="+mn-lt"/>
                <a:ea typeface="+mn-ea"/>
                <a:cs typeface="+mn-cs"/>
              </a:defRPr>
            </a:lvl1pPr>
          </a:lstStyle>
          <a:p>
            <a:pPr marL="0" lvl="0"/>
            <a:r>
              <a:rPr lang="en-US"/>
              <a:t>##</a:t>
            </a:r>
            <a:endParaRPr lang="en-AU"/>
          </a:p>
        </p:txBody>
      </p:sp>
      <p:sp>
        <p:nvSpPr>
          <p:cNvPr id="7" name="Text Placeholder 6"/>
          <p:cNvSpPr>
            <a:spLocks noGrp="1"/>
          </p:cNvSpPr>
          <p:nvPr>
            <p:ph type="body" sz="quarter" idx="10" hasCustomPrompt="1"/>
          </p:nvPr>
        </p:nvSpPr>
        <p:spPr>
          <a:xfrm>
            <a:off x="1721803" y="1805323"/>
            <a:ext cx="5724128" cy="772904"/>
          </a:xfrm>
          <a:prstGeom prst="rect">
            <a:avLst/>
          </a:prstGeom>
          <a:noFill/>
        </p:spPr>
        <p:txBody>
          <a:bodyPr wrap="square" lIns="0" tIns="0" rIns="0" bIns="0" rtlCol="0">
            <a:spAutoFit/>
          </a:bodyPr>
          <a:lstStyle>
            <a:lvl1pPr>
              <a:defRPr lang="en-US" sz="4950" b="0" spc="0" baseline="0" dirty="0">
                <a:solidFill>
                  <a:schemeClr val="bg1"/>
                </a:solidFill>
                <a:latin typeface="+mn-lt"/>
              </a:defRPr>
            </a:lvl1pPr>
          </a:lstStyle>
          <a:p>
            <a:pPr lvl="0"/>
            <a:r>
              <a:rPr lang="en-US"/>
              <a:t>Divider slide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790124"/>
            <a:ext cx="5724128" cy="738664"/>
          </a:xfrm>
          <a:prstGeom prst="rect">
            <a:avLst/>
          </a:prstGeom>
          <a:solidFill>
            <a:schemeClr val="accent1"/>
          </a:solidFill>
        </p:spPr>
        <p:txBody>
          <a:bodyPr wrap="square" rtlCol="0">
            <a:spAutoFit/>
          </a:bodyPr>
          <a:lstStyle/>
          <a:p>
            <a:r>
              <a:rPr lang="en-AU" sz="1050">
                <a:solidFill>
                  <a:schemeClr val="bg1"/>
                </a:solidFill>
              </a:rPr>
              <a:t>For this slide design, you can change the background colour</a:t>
            </a:r>
          </a:p>
          <a:p>
            <a:r>
              <a:rPr lang="en-AU" sz="1050">
                <a:solidFill>
                  <a:schemeClr val="bg1"/>
                </a:solidFill>
              </a:rPr>
              <a:t>by right-clicking somewhere on the slide, not in a content placeholder.</a:t>
            </a:r>
          </a:p>
          <a:p>
            <a:r>
              <a:rPr lang="en-US" sz="1050">
                <a:solidFill>
                  <a:schemeClr val="bg1"/>
                </a:solidFill>
              </a:rPr>
              <a:t>‘Format Background</a:t>
            </a:r>
          </a:p>
          <a:p>
            <a:r>
              <a:rPr lang="en-US" sz="1050">
                <a:solidFill>
                  <a:schemeClr val="bg1"/>
                </a:solidFill>
              </a:rPr>
              <a:t>Under the ‘Fill’ menu, ‘change ‘Solid fill’ to a </a:t>
            </a:r>
            <a:r>
              <a:rPr lang="en-US" sz="1050" err="1">
                <a:solidFill>
                  <a:schemeClr val="bg1"/>
                </a:solidFill>
              </a:rPr>
              <a:t>colour</a:t>
            </a:r>
            <a:r>
              <a:rPr lang="en-US" sz="1050">
                <a:solidFill>
                  <a:schemeClr val="bg1"/>
                </a:solidFill>
              </a:rPr>
              <a:t> from the palette</a:t>
            </a:r>
            <a:endParaRPr lang="en-AU" sz="105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userDrawn="1"/>
        </p:nvGrpSpPr>
        <p:grpSpPr>
          <a:xfrm>
            <a:off x="0" y="2811322"/>
            <a:ext cx="9150266" cy="2332178"/>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sz="1050"/>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5500" y="270000"/>
            <a:ext cx="1134000" cy="297333"/>
          </a:xfrm>
          <a:prstGeom prst="rect">
            <a:avLst/>
          </a:prstGeom>
        </p:spPr>
      </p:pic>
    </p:spTree>
    <p:extLst>
      <p:ext uri="{BB962C8B-B14F-4D97-AF65-F5344CB8AC3E}">
        <p14:creationId xmlns:p14="http://schemas.microsoft.com/office/powerpoint/2010/main" val="39448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6077278" y="184"/>
            <a:ext cx="3066722" cy="5143131"/>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350" dirty="0">
                <a:solidFill>
                  <a:schemeClr val="tx1"/>
                </a:solidFill>
              </a:defRPr>
            </a:lvl1pPr>
          </a:lstStyle>
          <a:p>
            <a:pPr lvl="0"/>
            <a:r>
              <a:rPr lang="en-US"/>
              <a:t> </a:t>
            </a:r>
            <a:endParaRPr lang="en-AU"/>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9144000" cy="5143500"/>
          </a:xfrm>
          <a:prstGeom prst="rect">
            <a:avLst/>
          </a:prstGeom>
          <a:solidFill>
            <a:schemeClr val="bg1">
              <a:lumMod val="95000"/>
            </a:schemeClr>
          </a:solidFill>
        </p:spPr>
        <p:txBody>
          <a:bodyPr wrap="square" anchor="ctr" anchorCtr="0">
            <a:noAutofit/>
          </a:bodyPr>
          <a:lstStyle>
            <a:lvl1pPr algn="ctr">
              <a:defRPr/>
            </a:lvl1pPr>
          </a:lstStyle>
          <a:p>
            <a:r>
              <a:rPr lang="en-AU"/>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305526" y="1"/>
            <a:ext cx="3034464" cy="4471841"/>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350" smtClean="0">
                <a:solidFill>
                  <a:schemeClr val="lt1"/>
                </a:solidFill>
              </a:defRPr>
            </a:lvl1pPr>
            <a:lvl2pPr>
              <a:defRPr lang="en-US" sz="1350" smtClean="0">
                <a:solidFill>
                  <a:schemeClr val="lt1"/>
                </a:solidFill>
              </a:defRPr>
            </a:lvl2pPr>
            <a:lvl3pPr>
              <a:defRPr lang="en-US" sz="1350" smtClean="0">
                <a:solidFill>
                  <a:schemeClr val="lt1"/>
                </a:solidFill>
              </a:defRPr>
            </a:lvl3pPr>
            <a:lvl4pPr>
              <a:defRPr lang="en-US" sz="1350" smtClean="0">
                <a:solidFill>
                  <a:schemeClr val="lt1"/>
                </a:solidFill>
              </a:defRPr>
            </a:lvl4pPr>
            <a:lvl5pPr>
              <a:defRPr lang="en-AU" sz="1350">
                <a:solidFill>
                  <a:schemeClr val="lt1"/>
                </a:solidFill>
              </a:defRPr>
            </a:lvl5pPr>
          </a:lstStyle>
          <a:p>
            <a:pPr lvl="0" algn="ctr"/>
            <a:r>
              <a:rPr lang="en-US"/>
              <a:t> </a:t>
            </a:r>
            <a:endParaRPr lang="en-AU"/>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845585" y="1168004"/>
            <a:ext cx="384722" cy="373949"/>
          </a:xfrm>
          <a:noFill/>
        </p:spPr>
        <p:txBody>
          <a:bodyPr wrap="none" lIns="0" tIns="0" rIns="0" bIns="0" rtlCol="0">
            <a:spAutoFit/>
          </a:bodyPr>
          <a:lstStyle>
            <a:lvl1pPr>
              <a:defRPr lang="en-AU" sz="2700" spc="0" baseline="0" dirty="0">
                <a:solidFill>
                  <a:schemeClr val="bg1"/>
                </a:solidFill>
                <a:latin typeface="+mn-lt"/>
                <a:ea typeface="+mn-ea"/>
                <a:cs typeface="+mn-cs"/>
              </a:defRPr>
            </a:lvl1pPr>
          </a:lstStyle>
          <a:p>
            <a:pPr marL="0" lvl="0" algn="r"/>
            <a:r>
              <a:rPr lang="en-US"/>
              <a:t>##</a:t>
            </a:r>
            <a:endParaRPr lang="en-AU"/>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845587" y="1599195"/>
            <a:ext cx="2214320" cy="1121846"/>
          </a:xfrm>
          <a:prstGeom prst="rect">
            <a:avLst/>
          </a:prstGeom>
          <a:noFill/>
        </p:spPr>
        <p:txBody>
          <a:bodyPr wrap="square" lIns="0" tIns="0" rIns="0" bIns="0" rtlCol="0">
            <a:spAutoFit/>
          </a:bodyPr>
          <a:lstStyle>
            <a:lvl1pPr>
              <a:lnSpc>
                <a:spcPct val="80000"/>
              </a:lnSpc>
              <a:defRPr lang="en-US" sz="4050" b="0" spc="0" baseline="0" dirty="0">
                <a:solidFill>
                  <a:schemeClr val="bg1"/>
                </a:solidFill>
                <a:latin typeface="+mn-lt"/>
              </a:defRPr>
            </a:lvl1pPr>
          </a:lstStyle>
          <a:p>
            <a:pPr lvl="0">
              <a:lnSpc>
                <a:spcPct val="90000"/>
              </a:lnSpc>
            </a:pPr>
            <a:r>
              <a:rPr lang="en-US"/>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845587" y="2820009"/>
            <a:ext cx="2214320" cy="646331"/>
          </a:xfrm>
          <a:noFill/>
        </p:spPr>
        <p:txBody>
          <a:bodyPr wrap="square" lIns="0" tIns="0" rIns="0" bIns="0" rtlCol="0" anchor="t" anchorCtr="0">
            <a:spAutoFit/>
          </a:bodyPr>
          <a:lstStyle>
            <a:lvl1pPr>
              <a:lnSpc>
                <a:spcPct val="100000"/>
              </a:lnSpc>
              <a:defRPr lang="en-US" sz="1050" b="0" spc="0" baseline="0" smtClean="0">
                <a:solidFill>
                  <a:schemeClr val="bg1"/>
                </a:solidFill>
                <a:latin typeface="+mn-lt"/>
              </a:defRPr>
            </a:lvl1pPr>
            <a:lvl2pPr>
              <a:defRPr lang="en-US" sz="1350" smtClean="0"/>
            </a:lvl2pPr>
            <a:lvl3pPr>
              <a:defRPr lang="en-US" sz="1350" smtClean="0"/>
            </a:lvl3pPr>
            <a:lvl4pPr>
              <a:defRPr lang="en-US" sz="1350" smtClean="0"/>
            </a:lvl4pPr>
            <a:lvl5pPr>
              <a:defRPr lang="en-AU" sz="135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Praesent</a:t>
            </a:r>
            <a:r>
              <a:rPr lang="en-US"/>
              <a:t> </a:t>
            </a:r>
            <a:r>
              <a:rPr lang="en-US" err="1"/>
              <a:t>aliquet</a:t>
            </a:r>
            <a:r>
              <a:rPr lang="en-US"/>
              <a:t> </a:t>
            </a:r>
            <a:r>
              <a:rPr lang="en-US" err="1"/>
              <a:t>viverra</a:t>
            </a:r>
            <a:r>
              <a:rPr lang="en-US"/>
              <a:t> diam, </a:t>
            </a:r>
            <a:r>
              <a:rPr lang="en-US" err="1"/>
              <a:t>ornare</a:t>
            </a:r>
            <a:r>
              <a:rPr lang="en-US"/>
              <a:t> </a:t>
            </a:r>
            <a:r>
              <a:rPr lang="en-US" err="1"/>
              <a:t>suscipit</a:t>
            </a:r>
            <a:r>
              <a:rPr lang="en-US"/>
              <a:t> </a:t>
            </a:r>
            <a:r>
              <a:rPr lang="en-US" err="1"/>
              <a:t>turpis</a:t>
            </a:r>
            <a:r>
              <a:rPr lang="en-US"/>
              <a:t> </a:t>
            </a:r>
            <a:r>
              <a:rPr lang="en-US" err="1"/>
              <a:t>interdum</a:t>
            </a:r>
            <a:r>
              <a:rPr lang="en-US"/>
              <a:t> </a:t>
            </a:r>
            <a:r>
              <a:rPr lang="en-US" err="1"/>
              <a:t>quis</a:t>
            </a:r>
            <a:endParaRPr lang="en-US"/>
          </a:p>
        </p:txBody>
      </p:sp>
    </p:spTree>
    <p:extLst>
      <p:ext uri="{BB962C8B-B14F-4D97-AF65-F5344CB8AC3E}">
        <p14:creationId xmlns:p14="http://schemas.microsoft.com/office/powerpoint/2010/main" val="38567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494" y="572970"/>
            <a:ext cx="7182000" cy="351792"/>
          </a:xfrm>
          <a:prstGeom prst="rect">
            <a:avLst/>
          </a:prstGeom>
        </p:spPr>
        <p:txBody>
          <a:bodyPr vert="horz" lIns="0" tIns="0" rIns="0" bIns="0" rtlCol="0" anchor="t" anchorCtr="0">
            <a:noAutofit/>
          </a:bodyPr>
          <a:lstStyle/>
          <a:p>
            <a:r>
              <a:rPr lang="en-US"/>
              <a:t>[Title]</a:t>
            </a:r>
            <a:endParaRPr lang="en-AU"/>
          </a:p>
        </p:txBody>
      </p:sp>
      <p:sp>
        <p:nvSpPr>
          <p:cNvPr id="6" name="Footer Placeholder 4"/>
          <p:cNvSpPr>
            <a:spLocks noGrp="1"/>
          </p:cNvSpPr>
          <p:nvPr>
            <p:ph type="ftr" sz="quarter" idx="3"/>
          </p:nvPr>
        </p:nvSpPr>
        <p:spPr>
          <a:xfrm>
            <a:off x="521495" y="4895100"/>
            <a:ext cx="2520082" cy="81000"/>
          </a:xfrm>
          <a:prstGeom prst="rect">
            <a:avLst/>
          </a:prstGeom>
        </p:spPr>
        <p:txBody>
          <a:bodyPr vert="horz" lIns="0" tIns="0" rIns="0" bIns="0" rtlCol="0" anchor="ctr"/>
          <a:lstStyle>
            <a:lvl1pPr algn="l">
              <a:defRPr sz="600" b="0">
                <a:solidFill>
                  <a:schemeClr val="tx1"/>
                </a:solidFill>
              </a:defRPr>
            </a:lvl1pPr>
          </a:lstStyle>
          <a:p>
            <a:endParaRPr lang="en-AU"/>
          </a:p>
        </p:txBody>
      </p:sp>
      <p:sp>
        <p:nvSpPr>
          <p:cNvPr id="7" name="Slide Number Placeholder 5"/>
          <p:cNvSpPr>
            <a:spLocks noGrp="1"/>
          </p:cNvSpPr>
          <p:nvPr>
            <p:ph type="sldNum" sz="quarter" idx="4"/>
          </p:nvPr>
        </p:nvSpPr>
        <p:spPr>
          <a:xfrm>
            <a:off x="8406426" y="4895100"/>
            <a:ext cx="216024" cy="81000"/>
          </a:xfrm>
          <a:prstGeom prst="rect">
            <a:avLst/>
          </a:prstGeom>
        </p:spPr>
        <p:txBody>
          <a:bodyPr vert="horz" lIns="0" tIns="0" rIns="0" bIns="0" rtlCol="0" anchor="ctr"/>
          <a:lstStyle>
            <a:lvl1pPr algn="r">
              <a:defRPr sz="600">
                <a:solidFill>
                  <a:schemeClr val="tx1"/>
                </a:solidFill>
              </a:defRPr>
            </a:lvl1pPr>
          </a:lstStyle>
          <a:p>
            <a:fld id="{E917DE0E-AFB1-41FD-BC35-27DB61CA125F}" type="slidenum">
              <a:rPr lang="en-AU" smtClean="0"/>
              <a:pPr/>
              <a:t>‹#›</a:t>
            </a:fld>
            <a:endParaRPr lang="en-AU"/>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521494" y="1522801"/>
            <a:ext cx="7182000" cy="275391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a:off x="7735500" y="270001"/>
            <a:ext cx="1134000" cy="297334"/>
          </a:xfrm>
          <a:prstGeom prst="rect">
            <a:avLst/>
          </a:prstGeom>
        </p:spPr>
      </p:pic>
    </p:spTree>
    <p:extLst>
      <p:ext uri="{BB962C8B-B14F-4D97-AF65-F5344CB8AC3E}">
        <p14:creationId xmlns:p14="http://schemas.microsoft.com/office/powerpoint/2010/main" val="340378551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4"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850" b="0"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225"/>
        </a:spcBef>
        <a:spcAft>
          <a:spcPts val="900"/>
        </a:spcAft>
        <a:buClr>
          <a:schemeClr val="tx1"/>
        </a:buClr>
        <a:buFont typeface="Arial" panose="020B0604020202020204" pitchFamily="34" charset="0"/>
        <a:buNone/>
        <a:defRPr lang="en-US" sz="1050" b="1" kern="1200" dirty="0">
          <a:solidFill>
            <a:schemeClr val="accent1"/>
          </a:solidFill>
          <a:latin typeface="+mn-lt"/>
          <a:ea typeface="+mn-ea"/>
          <a:cs typeface="+mn-cs"/>
        </a:defRPr>
      </a:lvl1pPr>
      <a:lvl2pPr marL="459" indent="0" algn="l" defTabSz="685800" rtl="0" eaLnBrk="1" latinLnBrk="0" hangingPunct="1">
        <a:lnSpc>
          <a:spcPct val="100000"/>
        </a:lnSpc>
        <a:spcBef>
          <a:spcPts val="225"/>
        </a:spcBef>
        <a:spcAft>
          <a:spcPts val="900"/>
        </a:spcAft>
        <a:buClr>
          <a:schemeClr val="tx1"/>
        </a:buClr>
        <a:buFont typeface="Arial" panose="020B0604020202020204" pitchFamily="34" charset="0"/>
        <a:buNone/>
        <a:defRPr lang="en-US" sz="1050" kern="1200" dirty="0">
          <a:solidFill>
            <a:schemeClr val="tx1"/>
          </a:solidFill>
          <a:latin typeface="+mn-lt"/>
          <a:ea typeface="+mn-ea"/>
          <a:cs typeface="+mn-cs"/>
        </a:defRPr>
      </a:lvl2pPr>
      <a:lvl3pPr marL="135000" indent="-134541" algn="l" defTabSz="685800" rtl="0" eaLnBrk="1" latinLnBrk="0" hangingPunct="1">
        <a:lnSpc>
          <a:spcPct val="100000"/>
        </a:lnSpc>
        <a:spcBef>
          <a:spcPts val="225"/>
        </a:spcBef>
        <a:spcAft>
          <a:spcPts val="900"/>
        </a:spcAft>
        <a:buClr>
          <a:schemeClr val="accent1"/>
        </a:buClr>
        <a:buSzPct val="120000"/>
        <a:buFont typeface="Arial" panose="020B0604020202020204" pitchFamily="34" charset="0"/>
        <a:buChar char="•"/>
        <a:defRPr lang="en-US" sz="1050" kern="1200" baseline="0" dirty="0">
          <a:solidFill>
            <a:schemeClr val="tx1"/>
          </a:solidFill>
          <a:latin typeface="+mn-lt"/>
          <a:ea typeface="+mn-ea"/>
          <a:cs typeface="+mn-cs"/>
        </a:defRPr>
      </a:lvl3pPr>
      <a:lvl4pPr marL="342900" indent="-208360" algn="l" defTabSz="685800" rtl="0" eaLnBrk="1" latinLnBrk="0" hangingPunct="1">
        <a:lnSpc>
          <a:spcPct val="100000"/>
        </a:lnSpc>
        <a:spcBef>
          <a:spcPts val="225"/>
        </a:spcBef>
        <a:spcAft>
          <a:spcPts val="900"/>
        </a:spcAft>
        <a:buFont typeface="DM Sans" pitchFamily="2" charset="0"/>
        <a:buChar char="–"/>
        <a:defRPr lang="en-US" sz="1050" kern="1200" baseline="0" dirty="0">
          <a:solidFill>
            <a:schemeClr val="tx1"/>
          </a:solidFill>
          <a:latin typeface="+mn-lt"/>
          <a:ea typeface="+mn-ea"/>
          <a:cs typeface="+mn-cs"/>
        </a:defRPr>
      </a:lvl4pPr>
      <a:lvl5pPr marL="542925" indent="-200025" algn="l" defTabSz="685800" rtl="0" eaLnBrk="1" latinLnBrk="0" hangingPunct="1">
        <a:lnSpc>
          <a:spcPct val="100000"/>
        </a:lnSpc>
        <a:spcBef>
          <a:spcPts val="225"/>
        </a:spcBef>
        <a:spcAft>
          <a:spcPts val="900"/>
        </a:spcAft>
        <a:buFont typeface="Arial" panose="020B0604020202020204" pitchFamily="34" charset="0"/>
        <a:buChar char="•"/>
        <a:defRPr lang="en-US" sz="1050" kern="1200" baseline="0" dirty="0">
          <a:solidFill>
            <a:schemeClr val="tx1"/>
          </a:solidFill>
          <a:latin typeface="+mn-lt"/>
          <a:ea typeface="+mn-ea"/>
          <a:cs typeface="+mn-cs"/>
        </a:defRPr>
      </a:lvl5pPr>
      <a:lvl6pPr marL="0" indent="0" algn="l" defTabSz="685800" rtl="0" eaLnBrk="1" latinLnBrk="0" hangingPunct="1">
        <a:spcBef>
          <a:spcPts val="450"/>
        </a:spcBef>
        <a:spcAft>
          <a:spcPts val="225"/>
        </a:spcAft>
        <a:buFont typeface="Arial" pitchFamily="34" charset="0"/>
        <a:buNone/>
        <a:defRPr lang="en-AU" sz="1200" b="0" kern="1200" baseline="0" dirty="0">
          <a:solidFill>
            <a:schemeClr val="accent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438">
          <p15:clr>
            <a:srgbClr val="F26B43"/>
          </p15:clr>
        </p15:guide>
        <p15:guide id="6" orient="horz" pos="3974">
          <p15:clr>
            <a:srgbClr val="F26B43"/>
          </p15:clr>
        </p15:guide>
        <p15:guide id="7" orient="horz" pos="436">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661">
          <p15:clr>
            <a:srgbClr val="F26B43"/>
          </p15:clr>
        </p15:guide>
        <p15:guide id="20"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unity3d.com/ScriptReference/Transform-position.html" TargetMode="External"/><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hyperlink" Target="https://docs.unity3d.com/ScriptReference/Transform-localPosition.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docs.unity3d.com/ScriptReference/Input.GetKey.html" TargetMode="External"/><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unity3d.com/ScriptReference/KeyCode.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unity3d.com/ScriptReference/Input.GetKey.html" TargetMode="External"/><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unity3d.com/ScriptReference/KeyCod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8" Type="http://schemas.openxmlformats.org/officeDocument/2006/relationships/hyperlink" Target="https://docs.unity3d.com/ScriptReference/GameObject.html" TargetMode="External"/><Relationship Id="rId3" Type="http://schemas.openxmlformats.org/officeDocument/2006/relationships/hyperlink" Target="https://docs.unity3d.com/ScriptReference/" TargetMode="External"/><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hyperlink" Target="https://docs.unity3d.com/ScriptReference/Collider.html" TargetMode="External"/><Relationship Id="rId5" Type="http://schemas.openxmlformats.org/officeDocument/2006/relationships/hyperlink" Target="https://docs.unity3d.com/ScriptReference/Vector3.html" TargetMode="External"/><Relationship Id="rId4" Type="http://schemas.openxmlformats.org/officeDocument/2006/relationships/hyperlink" Target="https://docs.unity3d.com/ScriptReference/Inpu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ssetstore.unity.com/" TargetMode="External"/><Relationship Id="rId2" Type="http://schemas.openxmlformats.org/officeDocument/2006/relationships/notesSlide" Target="../notesSlides/notesSlide19.xml"/><Relationship Id="rId1" Type="http://schemas.openxmlformats.org/officeDocument/2006/relationships/slideLayout" Target="../slideLayouts/slideLayout51.xml"/><Relationship Id="rId5" Type="http://schemas.openxmlformats.org/officeDocument/2006/relationships/image" Target="../media/image30.png"/><Relationship Id="rId4" Type="http://schemas.openxmlformats.org/officeDocument/2006/relationships/hyperlink" Target="https://assetstore.unity.com/packages/essentials/starter-assets-third-person-character-controller-196526#conten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hyperlink" Target="https://assetstore.unity.com/packages/tools/integration/meta-xr-all-in-one-sdk-269657" TargetMode="External"/><Relationship Id="rId2" Type="http://schemas.openxmlformats.org/officeDocument/2006/relationships/notesSlide" Target="../notesSlides/notesSlide21.xml"/><Relationship Id="rId1" Type="http://schemas.openxmlformats.org/officeDocument/2006/relationships/slideLayout" Target="../slideLayouts/slideLayout5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5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1.xml"/><Relationship Id="rId5" Type="http://schemas.openxmlformats.org/officeDocument/2006/relationships/image" Target="../media/image11.png"/><Relationship Id="rId4" Type="http://schemas.openxmlformats.org/officeDocument/2006/relationships/hyperlink" Target="https://docs.unity3d.com/ScriptReference/Vector3-up.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96856" y="959786"/>
            <a:ext cx="8043647" cy="1391529"/>
          </a:xfrm>
        </p:spPr>
        <p:txBody>
          <a:bodyPr/>
          <a:lstStyle/>
          <a:p>
            <a:r>
              <a:rPr lang="en-AU" sz="6000" b="1" dirty="0"/>
              <a:t>DECO2300/DECO7230</a:t>
            </a:r>
            <a:br>
              <a:rPr lang="en-AU" sz="6000" b="1" dirty="0"/>
            </a:br>
            <a:r>
              <a:rPr lang="en-AU" sz="6000" b="1" dirty="0"/>
              <a:t>Week </a:t>
            </a:r>
            <a:r>
              <a:rPr lang="en-AU" sz="6000" b="1"/>
              <a:t>2 Practical</a:t>
            </a:r>
            <a:endParaRPr lang="en-AU" sz="6000" b="1" dirty="0"/>
          </a:p>
        </p:txBody>
      </p:sp>
      <p:sp>
        <p:nvSpPr>
          <p:cNvPr id="11" name="Text Placeholder 10"/>
          <p:cNvSpPr>
            <a:spLocks noGrp="1"/>
          </p:cNvSpPr>
          <p:nvPr>
            <p:ph type="body" sz="quarter" idx="10"/>
          </p:nvPr>
        </p:nvSpPr>
        <p:spPr>
          <a:xfrm>
            <a:off x="496856" y="2710511"/>
            <a:ext cx="8313575" cy="1708833"/>
          </a:xfrm>
        </p:spPr>
        <p:txBody>
          <a:bodyPr anchor="ctr"/>
          <a:lstStyle/>
          <a:p>
            <a:pPr lvl="0" algn="ctr"/>
            <a:r>
              <a:rPr lang="en-AU" sz="4000">
                <a:solidFill>
                  <a:srgbClr val="999999"/>
                </a:solidFill>
                <a:latin typeface="Proxima Nova"/>
                <a:ea typeface="Proxima Nova"/>
                <a:cs typeface="Proxima Nova"/>
                <a:sym typeface="Proxima Nova"/>
              </a:rPr>
              <a:t>Unity Introduction II</a:t>
            </a:r>
            <a:br>
              <a:rPr lang="en-AU" sz="4000">
                <a:solidFill>
                  <a:srgbClr val="999999"/>
                </a:solidFill>
                <a:latin typeface="Proxima Nova"/>
                <a:ea typeface="Proxima Nova"/>
                <a:cs typeface="Proxima Nova"/>
                <a:sym typeface="Proxima Nova"/>
              </a:rPr>
            </a:br>
            <a:r>
              <a:rPr lang="en-AU" sz="4000">
                <a:solidFill>
                  <a:srgbClr val="999999"/>
                </a:solidFill>
                <a:latin typeface="Proxima Nova"/>
                <a:ea typeface="Proxima Nova"/>
                <a:cs typeface="Proxima Nova"/>
                <a:sym typeface="Proxima Nova"/>
              </a:rPr>
              <a:t>&amp;</a:t>
            </a:r>
            <a:br>
              <a:rPr lang="en-AU" sz="4000">
                <a:solidFill>
                  <a:srgbClr val="999999"/>
                </a:solidFill>
                <a:latin typeface="Proxima Nova"/>
                <a:ea typeface="Proxima Nova"/>
                <a:cs typeface="Proxima Nova"/>
                <a:sym typeface="Proxima Nova"/>
              </a:rPr>
            </a:br>
            <a:r>
              <a:rPr lang="en-AU" sz="4000">
                <a:solidFill>
                  <a:srgbClr val="999999"/>
                </a:solidFill>
                <a:latin typeface="Proxima Nova"/>
                <a:ea typeface="Proxima Nova"/>
                <a:cs typeface="Proxima Nova"/>
                <a:sym typeface="Proxima Nova"/>
              </a:rPr>
              <a:t>Introduction to Meta SDK</a:t>
            </a:r>
          </a:p>
        </p:txBody>
      </p:sp>
    </p:spTree>
    <p:extLst>
      <p:ext uri="{BB962C8B-B14F-4D97-AF65-F5344CB8AC3E}">
        <p14:creationId xmlns:p14="http://schemas.microsoft.com/office/powerpoint/2010/main" val="178780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699" y="445025"/>
            <a:ext cx="3866399"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00"/>
                </a:solidFill>
                <a:latin typeface="Proxima Nova Extrabold"/>
                <a:ea typeface="Proxima Nova Extrabold"/>
                <a:cs typeface="Proxima Nova Extrabold"/>
                <a:sym typeface="Proxima Nova Extrabold"/>
              </a:rPr>
              <a:t>Unity Introduction:</a:t>
            </a:r>
            <a:br>
              <a:rPr lang="en" dirty="0">
                <a:solidFill>
                  <a:srgbClr val="000000"/>
                </a:solidFill>
                <a:latin typeface="Proxima Nova Extrabold"/>
                <a:ea typeface="Proxima Nova Extrabold"/>
                <a:cs typeface="Proxima Nova Extrabold"/>
                <a:sym typeface="Proxima Nova Extrabold"/>
              </a:rPr>
            </a:br>
            <a:r>
              <a:rPr lang="en" dirty="0">
                <a:solidFill>
                  <a:srgbClr val="666666"/>
                </a:solidFill>
                <a:latin typeface="Proxima Nova Semibold"/>
                <a:ea typeface="Proxima Nova Semibold"/>
                <a:cs typeface="Proxima Nova Semibold"/>
                <a:sym typeface="Proxima Nova Semibold"/>
              </a:rPr>
              <a:t>Local/Global Relation</a:t>
            </a:r>
            <a:endParaRPr dirty="0">
              <a:solidFill>
                <a:srgbClr val="666666"/>
              </a:solidFill>
              <a:latin typeface="Proxima Nova Semibold"/>
              <a:ea typeface="Proxima Nova Semibold"/>
              <a:cs typeface="Proxima Nova Semibold"/>
              <a:sym typeface="Proxima Nova Semibold"/>
            </a:endParaRPr>
          </a:p>
        </p:txBody>
      </p:sp>
      <p:sp>
        <p:nvSpPr>
          <p:cNvPr id="98" name="Google Shape;98;p18"/>
          <p:cNvSpPr txBox="1">
            <a:spLocks noGrp="1"/>
          </p:cNvSpPr>
          <p:nvPr>
            <p:ph type="body" idx="1"/>
          </p:nvPr>
        </p:nvSpPr>
        <p:spPr>
          <a:xfrm>
            <a:off x="311700" y="1277400"/>
            <a:ext cx="3853822"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In another word, the Transform of child objects is in relation to its parent.</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This is manifested in code:</a:t>
            </a:r>
          </a:p>
          <a:p>
            <a:pPr marL="0" marR="0" lvl="0" indent="0" algn="l" rtl="0">
              <a:lnSpc>
                <a:spcPct val="100000"/>
              </a:lnSpc>
              <a:spcBef>
                <a:spcPts val="0"/>
              </a:spcBef>
              <a:spcAft>
                <a:spcPts val="0"/>
              </a:spcAft>
              <a:buNone/>
            </a:pPr>
            <a:r>
              <a:rPr lang="en-US" sz="1400" dirty="0">
                <a:hlinkClick r:id="rId3"/>
              </a:rPr>
              <a:t>Unity - Scripting API: </a:t>
            </a:r>
            <a:r>
              <a:rPr lang="en-US" sz="1400" dirty="0" err="1">
                <a:hlinkClick r:id="rId3"/>
              </a:rPr>
              <a:t>Transform.position</a:t>
            </a:r>
            <a:r>
              <a:rPr lang="en-US" sz="1400" dirty="0">
                <a:hlinkClick r:id="rId3"/>
              </a:rPr>
              <a:t> (unity3d.com)</a:t>
            </a:r>
            <a:endParaRPr lang="en-US" sz="1400" dirty="0"/>
          </a:p>
          <a:p>
            <a:pPr marL="0" marR="0" lvl="0" indent="0" algn="l" rtl="0">
              <a:lnSpc>
                <a:spcPct val="100000"/>
              </a:lnSpc>
              <a:spcBef>
                <a:spcPts val="0"/>
              </a:spcBef>
              <a:spcAft>
                <a:spcPts val="0"/>
              </a:spcAft>
              <a:buNone/>
            </a:pPr>
            <a:r>
              <a:rPr lang="en-US" sz="1400" dirty="0">
                <a:hlinkClick r:id="rId4"/>
              </a:rPr>
              <a:t>Unity - Scripting API: </a:t>
            </a:r>
            <a:r>
              <a:rPr lang="en-US" sz="1400" dirty="0" err="1">
                <a:hlinkClick r:id="rId4"/>
              </a:rPr>
              <a:t>Transform.localPosition</a:t>
            </a:r>
            <a:r>
              <a:rPr lang="en-US" sz="1400" dirty="0">
                <a:hlinkClick r:id="rId4"/>
              </a:rPr>
              <a:t> (unity3d.com)</a:t>
            </a: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dirty="0">
              <a:solidFill>
                <a:srgbClr val="666666"/>
              </a:solidFill>
              <a:latin typeface="Proxima Nova"/>
              <a:ea typeface="Proxima Nova"/>
              <a:cs typeface="Proxima Nova"/>
              <a:sym typeface="Proxima Nova"/>
            </a:endParaRPr>
          </a:p>
        </p:txBody>
      </p:sp>
      <p:sp>
        <p:nvSpPr>
          <p:cNvPr id="99" name="Google Shape;99;p18"/>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3">
            <a:extLst>
              <a:ext uri="{FF2B5EF4-FFF2-40B4-BE49-F238E27FC236}">
                <a16:creationId xmlns:a16="http://schemas.microsoft.com/office/drawing/2014/main" id="{B475CE8F-E3C5-7E98-DC68-546123B056F0}"/>
              </a:ext>
            </a:extLst>
          </p:cNvPr>
          <p:cNvSpPr>
            <a:spLocks noChangeArrowheads="1"/>
          </p:cNvSpPr>
          <p:nvPr/>
        </p:nvSpPr>
        <p:spPr bwMode="auto">
          <a:xfrm>
            <a:off x="4265913" y="1448365"/>
            <a:ext cx="4790273" cy="2246769"/>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position</a:t>
            </a:r>
            <a:r>
              <a:rPr kumimoji="0" lang="en-US" altLang="en-US" b="0" i="0" u="none" strike="noStrike" cap="none" normalizeH="0" baseline="0" dirty="0">
                <a:ln>
                  <a:noFill/>
                </a:ln>
                <a:solidFill>
                  <a:srgbClr val="66C3CC"/>
                </a:solidFill>
                <a:effectLst/>
                <a:latin typeface="Arial Unicode MS"/>
                <a:ea typeface="JetBrains Mono"/>
              </a:rPr>
              <a:t> </a:t>
            </a:r>
            <a:r>
              <a:rPr kumimoji="0" lang="en-US" altLang="en-US" b="0" i="1" u="none" strike="noStrike" cap="none" normalizeH="0" baseline="0" dirty="0">
                <a:ln>
                  <a:noFill/>
                </a:ln>
                <a:solidFill>
                  <a:srgbClr val="85C46C"/>
                </a:solidFill>
                <a:effectLst/>
                <a:latin typeface="Arial Unicode MS"/>
                <a:ea typeface="JetBrains Mono"/>
              </a:rPr>
              <a:t>// gives you the world position of the </a:t>
            </a:r>
            <a:r>
              <a:rPr kumimoji="0" lang="en-US" altLang="en-US" b="0" i="1" u="none" strike="noStrike" cap="none" normalizeH="0" baseline="0" dirty="0" err="1">
                <a:ln>
                  <a:noFill/>
                </a:ln>
                <a:solidFill>
                  <a:srgbClr val="85C46C"/>
                </a:solidFill>
                <a:effectLst/>
                <a:latin typeface="Arial Unicode MS"/>
                <a:ea typeface="JetBrains Mono"/>
              </a:rPr>
              <a:t>GameObject</a:t>
            </a:r>
            <a:br>
              <a:rPr kumimoji="0" lang="en-US" altLang="en-US" b="0" i="1" u="none" strike="noStrike" cap="none" normalizeH="0" baseline="0" dirty="0">
                <a:ln>
                  <a:noFill/>
                </a:ln>
                <a:solidFill>
                  <a:srgbClr val="85C46C"/>
                </a:solidFill>
                <a:effectLst/>
                <a:latin typeface="Arial Unicode MS"/>
                <a:ea typeface="JetBrains Mono"/>
              </a:rPr>
            </a:b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localPosition</a:t>
            </a:r>
            <a:r>
              <a:rPr kumimoji="0" lang="en-US" altLang="en-US" b="0" i="0" u="none" strike="noStrike" cap="none" normalizeH="0" baseline="0" dirty="0">
                <a:ln>
                  <a:noFill/>
                </a:ln>
                <a:solidFill>
                  <a:srgbClr val="66C3CC"/>
                </a:solidFill>
                <a:effectLst/>
                <a:latin typeface="Arial Unicode MS"/>
                <a:ea typeface="JetBrains Mono"/>
              </a:rPr>
              <a:t> </a:t>
            </a:r>
            <a:r>
              <a:rPr kumimoji="0" lang="en-US" altLang="en-US" b="0" i="1" u="none" strike="noStrike" cap="none" normalizeH="0" baseline="0" dirty="0">
                <a:ln>
                  <a:noFill/>
                </a:ln>
                <a:solidFill>
                  <a:srgbClr val="85C46C"/>
                </a:solidFill>
                <a:effectLst/>
                <a:latin typeface="Arial Unicode MS"/>
                <a:ea typeface="JetBrains Mono"/>
              </a:rPr>
              <a:t>// gives you the position of the </a:t>
            </a:r>
            <a:r>
              <a:rPr kumimoji="0" lang="en-US" altLang="en-US" b="0" i="1" u="none" strike="noStrike" cap="none" normalizeH="0" baseline="0" dirty="0" err="1">
                <a:ln>
                  <a:noFill/>
                </a:ln>
                <a:solidFill>
                  <a:srgbClr val="85C46C"/>
                </a:solidFill>
                <a:effectLst/>
                <a:latin typeface="Arial Unicode MS"/>
                <a:ea typeface="JetBrains Mono"/>
              </a:rPr>
              <a:t>GameObject</a:t>
            </a:r>
            <a:r>
              <a:rPr kumimoji="0" lang="en-US" altLang="en-US" b="0" i="1" u="none" strike="noStrike" cap="none" normalizeH="0" baseline="0" dirty="0">
                <a:ln>
                  <a:noFill/>
                </a:ln>
                <a:solidFill>
                  <a:srgbClr val="85C46C"/>
                </a:solidFill>
                <a:effectLst/>
                <a:latin typeface="Arial Unicode MS"/>
                <a:ea typeface="JetBrains Mono"/>
              </a:rPr>
              <a:t> in relation to its parent, if it does not have a parent, the value will be the same as </a:t>
            </a:r>
            <a:r>
              <a:rPr kumimoji="0" lang="en-US" altLang="en-US" b="0" i="1" u="none" strike="noStrike" cap="none" normalizeH="0" baseline="0" dirty="0" err="1">
                <a:ln>
                  <a:noFill/>
                </a:ln>
                <a:solidFill>
                  <a:srgbClr val="85C46C"/>
                </a:solidFill>
                <a:effectLst/>
                <a:latin typeface="Arial Unicode MS"/>
                <a:ea typeface="JetBrains Mono"/>
              </a:rPr>
              <a:t>transform.position</a:t>
            </a:r>
            <a:br>
              <a:rPr kumimoji="0" lang="en-US" altLang="en-US" b="0" i="1" u="none" strike="noStrike" cap="none" normalizeH="0" baseline="0" dirty="0">
                <a:ln>
                  <a:noFill/>
                </a:ln>
                <a:solidFill>
                  <a:srgbClr val="85C46C"/>
                </a:solidFill>
                <a:effectLst/>
                <a:latin typeface="Arial Unicode MS"/>
                <a:ea typeface="JetBrains Mono"/>
              </a:rPr>
            </a:b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rotation</a:t>
            </a:r>
            <a:r>
              <a:rPr kumimoji="0" lang="en-US" altLang="en-US" b="0" i="0" u="none" strike="noStrike" cap="none" normalizeH="0" baseline="0" dirty="0">
                <a:ln>
                  <a:noFill/>
                </a:ln>
                <a:solidFill>
                  <a:srgbClr val="66C3CC"/>
                </a:solidFill>
                <a:effectLst/>
                <a:latin typeface="Arial Unicode MS"/>
                <a:ea typeface="JetBrains Mono"/>
              </a:rPr>
              <a:t> </a:t>
            </a:r>
            <a:r>
              <a:rPr kumimoji="0" lang="en-US" altLang="en-US" b="0" i="1" u="none" strike="noStrike" cap="none" normalizeH="0" baseline="0" dirty="0">
                <a:ln>
                  <a:noFill/>
                </a:ln>
                <a:solidFill>
                  <a:srgbClr val="85C46C"/>
                </a:solidFill>
                <a:effectLst/>
                <a:latin typeface="Arial Unicode MS"/>
                <a:ea typeface="JetBrains Mono"/>
              </a:rPr>
              <a:t>// same as for position</a:t>
            </a:r>
            <a:br>
              <a:rPr kumimoji="0" lang="en-US" altLang="en-US" b="0" i="0" u="none" strike="noStrike" cap="none" normalizeH="0" baseline="0" dirty="0">
                <a:ln>
                  <a:noFill/>
                </a:ln>
                <a:solidFill>
                  <a:srgbClr val="66C3CC"/>
                </a:solidFill>
                <a:effectLst/>
                <a:latin typeface="Arial Unicode MS"/>
                <a:ea typeface="JetBrains Mono"/>
              </a:rPr>
            </a:b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localRotation</a:t>
            </a:r>
            <a:r>
              <a:rPr kumimoji="0" lang="en-US" altLang="en-US" b="0" i="0" u="none" strike="noStrike" cap="none" normalizeH="0" baseline="0" dirty="0">
                <a:ln>
                  <a:noFill/>
                </a:ln>
                <a:solidFill>
                  <a:srgbClr val="66C3CC"/>
                </a:solidFill>
                <a:effectLst/>
                <a:latin typeface="Arial Unicode MS"/>
                <a:ea typeface="JetBrains Mono"/>
              </a:rPr>
              <a:t> </a:t>
            </a:r>
            <a:r>
              <a:rPr kumimoji="0" lang="en-US" altLang="en-US" b="0" i="1" u="none" strike="noStrike" cap="none" normalizeH="0" baseline="0" dirty="0">
                <a:ln>
                  <a:noFill/>
                </a:ln>
                <a:solidFill>
                  <a:srgbClr val="85C46C"/>
                </a:solidFill>
                <a:effectLst/>
                <a:latin typeface="Arial Unicode MS"/>
                <a:ea typeface="JetBrains Mono"/>
              </a:rPr>
              <a:t>// same as for </a:t>
            </a:r>
            <a:r>
              <a:rPr kumimoji="0" lang="en-US" altLang="en-US" b="0" i="1" u="none" strike="noStrike" cap="none" normalizeH="0" baseline="0" dirty="0" err="1">
                <a:ln>
                  <a:noFill/>
                </a:ln>
                <a:solidFill>
                  <a:srgbClr val="85C46C"/>
                </a:solidFill>
                <a:effectLst/>
                <a:latin typeface="Arial Unicode MS"/>
                <a:ea typeface="JetBrains Mono"/>
              </a:rPr>
              <a:t>localPosition</a:t>
            </a:r>
            <a:br>
              <a:rPr kumimoji="0" lang="en-US" altLang="en-US" b="0" i="0" u="none" strike="noStrike" cap="none" normalizeH="0" baseline="0" dirty="0">
                <a:ln>
                  <a:noFill/>
                </a:ln>
                <a:solidFill>
                  <a:srgbClr val="66C3CC"/>
                </a:solidFill>
                <a:effectLst/>
                <a:latin typeface="Arial Unicode MS"/>
                <a:ea typeface="JetBrains Mono"/>
              </a:rPr>
            </a:b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lossyScale</a:t>
            </a:r>
            <a:r>
              <a:rPr kumimoji="0" lang="en-US" altLang="en-US" b="0" i="0" u="none" strike="noStrike" cap="none" normalizeH="0" baseline="0" dirty="0">
                <a:ln>
                  <a:noFill/>
                </a:ln>
                <a:solidFill>
                  <a:srgbClr val="66C3CC"/>
                </a:solidFill>
                <a:effectLst/>
                <a:latin typeface="Arial Unicode MS"/>
                <a:ea typeface="JetBrains Mono"/>
              </a:rPr>
              <a:t> </a:t>
            </a:r>
            <a:r>
              <a:rPr kumimoji="0" lang="en-US" altLang="en-US" b="0" i="1" u="none" strike="noStrike" cap="none" normalizeH="0" baseline="0" dirty="0">
                <a:ln>
                  <a:noFill/>
                </a:ln>
                <a:solidFill>
                  <a:srgbClr val="85C46C"/>
                </a:solidFill>
                <a:effectLst/>
                <a:latin typeface="Arial Unicode MS"/>
                <a:ea typeface="JetBrains Mono"/>
              </a:rPr>
              <a:t>// gives you the global scale of the </a:t>
            </a:r>
            <a:r>
              <a:rPr kumimoji="0" lang="en-US" altLang="en-US" b="0" i="1" u="none" strike="noStrike" cap="none" normalizeH="0" baseline="0" dirty="0" err="1">
                <a:ln>
                  <a:noFill/>
                </a:ln>
                <a:solidFill>
                  <a:srgbClr val="85C46C"/>
                </a:solidFill>
                <a:effectLst/>
                <a:latin typeface="Arial Unicode MS"/>
                <a:ea typeface="JetBrains Mono"/>
              </a:rPr>
              <a:t>GameObject</a:t>
            </a:r>
            <a:r>
              <a:rPr kumimoji="0" lang="en-US" altLang="en-US" b="0" i="1" u="none" strike="noStrike" cap="none" normalizeH="0" baseline="0" dirty="0">
                <a:ln>
                  <a:noFill/>
                </a:ln>
                <a:solidFill>
                  <a:srgbClr val="85C46C"/>
                </a:solidFill>
                <a:effectLst/>
                <a:latin typeface="Arial Unicode MS"/>
                <a:ea typeface="JetBrains Mono"/>
              </a:rPr>
              <a:t> (Read-only)</a:t>
            </a:r>
            <a:br>
              <a:rPr kumimoji="0" lang="en-US" altLang="en-US" b="0" i="1" u="none" strike="noStrike" cap="none" normalizeH="0" baseline="0" dirty="0">
                <a:ln>
                  <a:noFill/>
                </a:ln>
                <a:solidFill>
                  <a:srgbClr val="85C46C"/>
                </a:solidFill>
                <a:effectLst/>
                <a:latin typeface="Arial Unicode MS"/>
                <a:ea typeface="JetBrains Mono"/>
              </a:rPr>
            </a:br>
            <a:r>
              <a:rPr kumimoji="0" lang="en-US" altLang="en-US" b="0" i="0" u="none" strike="noStrike" cap="none" normalizeH="0" baseline="0" dirty="0" err="1">
                <a:ln>
                  <a:noFill/>
                </a:ln>
                <a:solidFill>
                  <a:srgbClr val="66C3CC"/>
                </a:solidFill>
                <a:effectLst/>
                <a:latin typeface="Arial Unicode MS"/>
                <a:ea typeface="JetBrains Mono"/>
              </a:rPr>
              <a:t>transform</a:t>
            </a:r>
            <a:r>
              <a:rPr kumimoji="0" lang="en-US" altLang="en-US" b="0" i="0" u="none" strike="noStrike" cap="none" normalizeH="0" baseline="0" dirty="0" err="1">
                <a:ln>
                  <a:noFill/>
                </a:ln>
                <a:solidFill>
                  <a:srgbClr val="BDBDBD"/>
                </a:solidFill>
                <a:effectLst/>
                <a:latin typeface="Arial Unicode MS"/>
                <a:ea typeface="JetBrains Mono"/>
              </a:rPr>
              <a:t>.</a:t>
            </a:r>
            <a:r>
              <a:rPr kumimoji="0" lang="en-US" altLang="en-US" b="0" i="0" u="none" strike="noStrike" cap="none" normalizeH="0" baseline="0" dirty="0" err="1">
                <a:ln>
                  <a:noFill/>
                </a:ln>
                <a:solidFill>
                  <a:srgbClr val="66C3CC"/>
                </a:solidFill>
                <a:effectLst/>
                <a:latin typeface="Arial Unicode MS"/>
                <a:ea typeface="JetBrains Mono"/>
              </a:rPr>
              <a:t>localScale</a:t>
            </a:r>
            <a:r>
              <a:rPr kumimoji="0" lang="en-US" altLang="en-US" b="0" i="1" u="none" strike="noStrike" cap="none" normalizeH="0" baseline="0" dirty="0">
                <a:ln>
                  <a:noFill/>
                </a:ln>
                <a:solidFill>
                  <a:srgbClr val="85C46C"/>
                </a:solidFill>
                <a:effectLst/>
                <a:latin typeface="Arial Unicode MS"/>
                <a:ea typeface="JetBrains Mono"/>
              </a:rPr>
              <a:t> // same as for </a:t>
            </a:r>
            <a:r>
              <a:rPr kumimoji="0" lang="en-US" altLang="en-US" b="0" i="1" u="none" strike="noStrike" cap="none" normalizeH="0" baseline="0" dirty="0" err="1">
                <a:ln>
                  <a:noFill/>
                </a:ln>
                <a:solidFill>
                  <a:srgbClr val="85C46C"/>
                </a:solidFill>
                <a:effectLst/>
                <a:latin typeface="Arial Unicode MS"/>
                <a:ea typeface="JetBrains Mono"/>
              </a:rPr>
              <a:t>localPosition</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593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699" y="445025"/>
            <a:ext cx="3866399"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00"/>
                </a:solidFill>
                <a:latin typeface="Proxima Nova Extrabold"/>
                <a:ea typeface="Proxima Nova Extrabold"/>
                <a:cs typeface="Proxima Nova Extrabold"/>
                <a:sym typeface="Proxima Nova Extrabold"/>
              </a:rPr>
              <a:t>Unity Introduction:</a:t>
            </a:r>
            <a:br>
              <a:rPr lang="en" dirty="0">
                <a:solidFill>
                  <a:srgbClr val="000000"/>
                </a:solidFill>
                <a:latin typeface="Proxima Nova Extrabold"/>
                <a:ea typeface="Proxima Nova Extrabold"/>
                <a:cs typeface="Proxima Nova Extrabold"/>
                <a:sym typeface="Proxima Nova Extrabold"/>
              </a:rPr>
            </a:br>
            <a:r>
              <a:rPr lang="en" dirty="0">
                <a:solidFill>
                  <a:srgbClr val="666666"/>
                </a:solidFill>
                <a:latin typeface="Proxima Nova Semibold"/>
                <a:ea typeface="Proxima Nova Semibold"/>
                <a:cs typeface="Proxima Nova Semibold"/>
                <a:sym typeface="Proxima Nova Semibold"/>
              </a:rPr>
              <a:t>Local/Global Relation</a:t>
            </a:r>
            <a:endParaRPr dirty="0">
              <a:solidFill>
                <a:srgbClr val="666666"/>
              </a:solidFill>
              <a:latin typeface="Proxima Nova Semibold"/>
              <a:ea typeface="Proxima Nova Semibold"/>
              <a:cs typeface="Proxima Nova Semibold"/>
              <a:sym typeface="Proxima Nova Semibold"/>
            </a:endParaRPr>
          </a:p>
        </p:txBody>
      </p:sp>
      <p:sp>
        <p:nvSpPr>
          <p:cNvPr id="98" name="Google Shape;98;p18"/>
          <p:cNvSpPr txBox="1">
            <a:spLocks noGrp="1"/>
          </p:cNvSpPr>
          <p:nvPr>
            <p:ph type="body" idx="1"/>
          </p:nvPr>
        </p:nvSpPr>
        <p:spPr>
          <a:xfrm>
            <a:off x="311700" y="1277400"/>
            <a:ext cx="3853822"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In another word, the Transform of child objects is in relation to its parent.</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Activity: Understand this in code.</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In Scene, make Cube1 the parent of Cube2, and Cube2 the parent of Cube3. </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Make a new script and attach it to Cube1. Change position/rotation/scale attributes of Cube1/Cube2/Cube3 and log them out in Console.</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See the difference in their values.</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dirty="0">
              <a:solidFill>
                <a:srgbClr val="666666"/>
              </a:solidFill>
              <a:latin typeface="Proxima Nova"/>
              <a:ea typeface="Proxima Nova"/>
              <a:cs typeface="Proxima Nova"/>
              <a:sym typeface="Proxima Nova"/>
            </a:endParaRPr>
          </a:p>
        </p:txBody>
      </p:sp>
      <p:sp>
        <p:nvSpPr>
          <p:cNvPr id="99" name="Google Shape;99;p18"/>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C0987B2-4C58-4C79-3027-4275D810E0F7}"/>
              </a:ext>
            </a:extLst>
          </p:cNvPr>
          <p:cNvSpPr>
            <a:spLocks noChangeArrowheads="1"/>
          </p:cNvSpPr>
          <p:nvPr/>
        </p:nvSpPr>
        <p:spPr bwMode="auto">
          <a:xfrm>
            <a:off x="4190678" y="101843"/>
            <a:ext cx="4953322" cy="4939814"/>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6C95EB"/>
                </a:solidFill>
                <a:effectLst/>
                <a:latin typeface="Arial Unicode MS"/>
                <a:ea typeface="JetBrains Mono"/>
              </a:rPr>
              <a:t>public class </a:t>
            </a:r>
            <a:r>
              <a:rPr kumimoji="0" lang="en-US" altLang="en-US" sz="700" b="1" i="0" u="none" strike="noStrike" cap="none" normalizeH="0" baseline="0" dirty="0" err="1">
                <a:ln>
                  <a:noFill/>
                </a:ln>
                <a:solidFill>
                  <a:srgbClr val="D0D0D0"/>
                </a:solidFill>
                <a:effectLst/>
                <a:latin typeface="Arial Unicode MS"/>
                <a:ea typeface="JetBrains Mono"/>
              </a:rPr>
              <a:t>LocalGlobalExample</a:t>
            </a:r>
            <a:r>
              <a:rPr kumimoji="0" lang="en-US" altLang="en-US" sz="700" b="1" i="0" u="none" strike="noStrike" cap="none" normalizeH="0" baseline="0" dirty="0">
                <a:ln>
                  <a:noFill/>
                </a:ln>
                <a:solidFill>
                  <a:srgbClr val="D0D0D0"/>
                </a:solidFill>
                <a:effectLst/>
                <a:latin typeface="Arial Unicode MS"/>
                <a:ea typeface="JetBrains Mono"/>
              </a:rPr>
              <a:t> </a:t>
            </a:r>
            <a:r>
              <a:rPr kumimoji="0" lang="en-US" altLang="en-US" sz="700" b="0" i="0" u="none" strike="noStrike" cap="none" normalizeH="0" baseline="0" dirty="0">
                <a:ln>
                  <a:noFill/>
                </a:ln>
                <a:solidFill>
                  <a:srgbClr val="D0D0D0"/>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MonoBehaviour</a:t>
            </a:r>
            <a:br>
              <a:rPr kumimoji="0" lang="en-US" altLang="en-US" sz="700" b="0" i="0" u="none" strike="noStrike" cap="none" normalizeH="0" baseline="0" dirty="0">
                <a:ln>
                  <a:noFill/>
                </a:ln>
                <a:solidFill>
                  <a:srgbClr val="C191FF"/>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Attach the script to Cube1, make Cube2 a child of Cube1,and Cube3 a child of Cube2</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public </a:t>
            </a:r>
            <a:r>
              <a:rPr kumimoji="0" lang="en-US" altLang="en-US" sz="700" b="0" i="0" u="none" strike="noStrike" cap="none" normalizeH="0" baseline="0" dirty="0">
                <a:ln>
                  <a:noFill/>
                </a:ln>
                <a:solidFill>
                  <a:srgbClr val="C191FF"/>
                </a:solidFill>
                <a:effectLst/>
                <a:latin typeface="Arial Unicode MS"/>
                <a:ea typeface="JetBrains Mono"/>
              </a:rPr>
              <a:t>Transform </a:t>
            </a:r>
            <a:r>
              <a:rPr kumimoji="0" lang="en-US" altLang="en-US" sz="700" b="1" i="0" u="none" strike="noStrike" cap="none" normalizeH="0" baseline="0" dirty="0">
                <a:ln>
                  <a:noFill/>
                </a:ln>
                <a:solidFill>
                  <a:srgbClr val="D0D0D0"/>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public </a:t>
            </a:r>
            <a:r>
              <a:rPr kumimoji="0" lang="en-US" altLang="en-US" sz="700" b="0" i="0" u="none" strike="noStrike" cap="none" normalizeH="0" baseline="0" dirty="0">
                <a:ln>
                  <a:noFill/>
                </a:ln>
                <a:solidFill>
                  <a:srgbClr val="C191FF"/>
                </a:solidFill>
                <a:effectLst/>
                <a:latin typeface="Arial Unicode MS"/>
                <a:ea typeface="JetBrains Mono"/>
              </a:rPr>
              <a:t>Transform </a:t>
            </a:r>
            <a:r>
              <a:rPr kumimoji="0" lang="en-US" altLang="en-US" sz="700" b="1" i="0" u="none" strike="noStrike" cap="none" normalizeH="0" baseline="0" dirty="0">
                <a:ln>
                  <a:noFill/>
                </a:ln>
                <a:solidFill>
                  <a:srgbClr val="D0D0D0"/>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public </a:t>
            </a:r>
            <a:r>
              <a:rPr kumimoji="0" lang="en-US" altLang="en-US" sz="700" b="0" i="0" u="none" strike="noStrike" cap="none" normalizeH="0" baseline="0" dirty="0">
                <a:ln>
                  <a:noFill/>
                </a:ln>
                <a:solidFill>
                  <a:srgbClr val="C191FF"/>
                </a:solidFill>
                <a:effectLst/>
                <a:latin typeface="Arial Unicode MS"/>
                <a:ea typeface="JetBrains Mono"/>
              </a:rPr>
              <a:t>Transform </a:t>
            </a:r>
            <a:r>
              <a:rPr kumimoji="0" lang="en-US" altLang="en-US" sz="700" b="1" i="0" u="none" strike="noStrike" cap="none" normalizeH="0" baseline="0" dirty="0">
                <a:ln>
                  <a:noFill/>
                </a:ln>
                <a:solidFill>
                  <a:srgbClr val="D0D0D0"/>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Start is called before the first frame update</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void </a:t>
            </a:r>
            <a:r>
              <a:rPr kumimoji="0" lang="en-US" altLang="en-US" sz="700" b="1" i="0" u="none" strike="noStrike" cap="none" normalizeH="0" baseline="0" dirty="0">
                <a:ln>
                  <a:noFill/>
                </a:ln>
                <a:solidFill>
                  <a:srgbClr val="D0D0D0"/>
                </a:solidFill>
                <a:effectLst/>
                <a:latin typeface="Arial Unicode MS"/>
                <a:ea typeface="JetBrains Mono"/>
              </a:rPr>
              <a:t>Start</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Get references to the objects - in this case since they are all public,</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 you may also comment the code and assign the cubes via the editor</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787878"/>
                </a:solidFill>
                <a:effectLst/>
                <a:latin typeface="Arial Unicode MS"/>
                <a:ea typeface="JetBrains Mono"/>
              </a:rPr>
              <a:t>this.</a:t>
            </a:r>
            <a:r>
              <a:rPr kumimoji="0" lang="en-US" altLang="en-US" sz="700" b="0" i="0" u="none" strike="noStrike" cap="none" normalizeH="0" baseline="0" dirty="0" err="1">
                <a:ln>
                  <a:noFill/>
                </a:ln>
                <a:solidFill>
                  <a:srgbClr val="66C3CC"/>
                </a:solidFill>
                <a:effectLst/>
                <a:latin typeface="Arial Unicode MS"/>
                <a:ea typeface="JetBrains Mono"/>
              </a:rPr>
              <a:t>transform</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cube2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39CC9B"/>
                </a:solidFill>
                <a:effectLst/>
                <a:latin typeface="Arial Unicode MS"/>
                <a:ea typeface="JetBrains Mono"/>
              </a:rPr>
              <a:t>Find</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39CC9B"/>
                </a:solidFill>
                <a:effectLst/>
                <a:latin typeface="Arial Unicode MS"/>
                <a:ea typeface="JetBrains Mono"/>
              </a:rPr>
              <a:t>Find</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Change Cube1's position/rotation/scale</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"Change Cube1's position to (0,0,1)"</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position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new </a:t>
            </a:r>
            <a:r>
              <a:rPr kumimoji="0" lang="en-US" altLang="en-US" sz="700" b="0" i="0" u="none" strike="noStrike" cap="none" normalizeH="0" baseline="0" dirty="0">
                <a:ln>
                  <a:noFill/>
                </a:ln>
                <a:solidFill>
                  <a:srgbClr val="E1BFFF"/>
                </a:solidFill>
                <a:effectLst/>
                <a:latin typeface="Arial Unicode MS"/>
                <a:ea typeface="JetBrains Mono"/>
              </a:rPr>
              <a:t>Vector3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ED94C0"/>
                </a:solidFill>
                <a:effectLst/>
                <a:latin typeface="Arial Unicode MS"/>
                <a:ea typeface="JetBrains Mono"/>
              </a:rPr>
              <a:t>0</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ED94C0"/>
                </a:solidFill>
                <a:effectLst/>
                <a:latin typeface="Arial Unicode MS"/>
                <a:ea typeface="JetBrains Mono"/>
              </a:rPr>
              <a:t>0</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ED94C0"/>
                </a:solidFill>
                <a:effectLst/>
                <a:latin typeface="Arial Unicode MS"/>
                <a:ea typeface="JetBrains Mono"/>
              </a:rPr>
              <a:t>1</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Position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position</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a:t>
            </a:r>
            <a:r>
              <a:rPr kumimoji="0" lang="en-US" altLang="en-US" sz="700" b="0" i="0" u="none" strike="noStrike" cap="none" normalizeH="0" baseline="0" dirty="0" err="1">
                <a:ln>
                  <a:noFill/>
                </a:ln>
                <a:solidFill>
                  <a:srgbClr val="C9A26D"/>
                </a:solidFill>
                <a:effectLst/>
                <a:latin typeface="Arial Unicode MS"/>
                <a:ea typeface="JetBrains Mono"/>
              </a:rPr>
              <a:t>LocalPosition</a:t>
            </a:r>
            <a:r>
              <a:rPr kumimoji="0" lang="en-US" altLang="en-US" sz="700" b="0" i="0" u="none" strike="noStrike" cap="none" normalizeH="0" baseline="0" dirty="0">
                <a:ln>
                  <a:noFill/>
                </a:ln>
                <a:solidFill>
                  <a:srgbClr val="C9A26D"/>
                </a:solidFill>
                <a:effectLst/>
                <a:latin typeface="Arial Unicode MS"/>
                <a:ea typeface="JetBrains Mono"/>
              </a:rPr>
              <a:t>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localPosition</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Position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parent</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position</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//cube3.parent is equivalent to cube2</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a:t>
            </a:r>
            <a:r>
              <a:rPr kumimoji="0" lang="en-US" altLang="en-US" sz="700" b="0" i="0" u="none" strike="noStrike" cap="none" normalizeH="0" baseline="0" dirty="0" err="1">
                <a:ln>
                  <a:noFill/>
                </a:ln>
                <a:solidFill>
                  <a:srgbClr val="C9A26D"/>
                </a:solidFill>
                <a:effectLst/>
                <a:latin typeface="Arial Unicode MS"/>
                <a:ea typeface="JetBrains Mono"/>
              </a:rPr>
              <a:t>LocalPosition</a:t>
            </a:r>
            <a:r>
              <a:rPr kumimoji="0" lang="en-US" altLang="en-US" sz="700" b="0" i="0" u="none" strike="noStrike" cap="none" normalizeH="0" baseline="0" dirty="0">
                <a:ln>
                  <a:noFill/>
                </a:ln>
                <a:solidFill>
                  <a:srgbClr val="C9A26D"/>
                </a:solidFill>
                <a:effectLst/>
                <a:latin typeface="Arial Unicode MS"/>
                <a:ea typeface="JetBrains Mono"/>
              </a:rPr>
              <a:t> is:"</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localPosition</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Position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position</a:t>
            </a: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a:t>
            </a:r>
            <a:r>
              <a:rPr kumimoji="0" lang="en-US" altLang="en-US" sz="700" b="0" i="0" u="none" strike="noStrike" cap="none" normalizeH="0" baseline="0" dirty="0" err="1">
                <a:ln>
                  <a:noFill/>
                </a:ln>
                <a:solidFill>
                  <a:srgbClr val="C9A26D"/>
                </a:solidFill>
                <a:effectLst/>
                <a:latin typeface="Arial Unicode MS"/>
                <a:ea typeface="JetBrains Mono"/>
              </a:rPr>
              <a:t>LocalPosition</a:t>
            </a:r>
            <a:r>
              <a:rPr kumimoji="0" lang="en-US" altLang="en-US" sz="700" b="0" i="0" u="none" strike="noStrike" cap="none" normalizeH="0" baseline="0" dirty="0">
                <a:ln>
                  <a:noFill/>
                </a:ln>
                <a:solidFill>
                  <a:srgbClr val="C9A26D"/>
                </a:solidFill>
                <a:effectLst/>
                <a:latin typeface="Arial Unicode MS"/>
                <a:ea typeface="JetBrains Mono"/>
              </a:rPr>
              <a:t> is:"</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localPosition</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Change Cube2's rotation</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"Change Cube2's rotation to (0,30,0)"</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localRotation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E1BFFF"/>
                </a:solidFill>
                <a:effectLst/>
                <a:latin typeface="Arial Unicode MS"/>
                <a:ea typeface="JetBrains Mono"/>
              </a:rPr>
              <a:t>Quaternion</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Euler</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ED94C0"/>
                </a:solidFill>
                <a:effectLst/>
                <a:latin typeface="Arial Unicode MS"/>
                <a:ea typeface="JetBrains Mono"/>
              </a:rPr>
              <a:t>0</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ED94C0"/>
                </a:solidFill>
                <a:effectLst/>
                <a:latin typeface="Arial Unicode MS"/>
                <a:ea typeface="JetBrains Mono"/>
              </a:rPr>
              <a:t>30</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ED94C0"/>
                </a:solidFill>
                <a:effectLst/>
                <a:latin typeface="Arial Unicode MS"/>
                <a:ea typeface="JetBrains Mono"/>
              </a:rPr>
              <a:t>0</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Rotation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a:t>
            </a:r>
            <a:r>
              <a:rPr kumimoji="0" lang="en-US" altLang="en-US" sz="700" b="0" i="0" u="none" strike="noStrike" cap="none" normalizeH="0" baseline="0" dirty="0" err="1">
                <a:ln>
                  <a:noFill/>
                </a:ln>
                <a:solidFill>
                  <a:srgbClr val="C9A26D"/>
                </a:solidFill>
                <a:effectLst/>
                <a:latin typeface="Arial Unicode MS"/>
                <a:ea typeface="JetBrains Mono"/>
              </a:rPr>
              <a:t>LocalRotation</a:t>
            </a:r>
            <a:r>
              <a:rPr kumimoji="0" lang="en-US" altLang="en-US" sz="700" b="0" i="0" u="none" strike="noStrike" cap="none" normalizeH="0" baseline="0" dirty="0">
                <a:ln>
                  <a:noFill/>
                </a:ln>
                <a:solidFill>
                  <a:srgbClr val="C9A26D"/>
                </a:solidFill>
                <a:effectLst/>
                <a:latin typeface="Arial Unicode MS"/>
                <a:ea typeface="JetBrains Mono"/>
              </a:rPr>
              <a:t>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Rotation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parent</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a:t>
            </a:r>
            <a:r>
              <a:rPr kumimoji="0" lang="en-US" altLang="en-US" sz="700" b="0" i="0" u="none" strike="noStrike" cap="none" normalizeH="0" baseline="0" dirty="0" err="1">
                <a:ln>
                  <a:noFill/>
                </a:ln>
                <a:solidFill>
                  <a:srgbClr val="C9A26D"/>
                </a:solidFill>
                <a:effectLst/>
                <a:latin typeface="Arial Unicode MS"/>
                <a:ea typeface="JetBrains Mono"/>
              </a:rPr>
              <a:t>LocalRotation</a:t>
            </a:r>
            <a:r>
              <a:rPr kumimoji="0" lang="en-US" altLang="en-US" sz="700" b="0" i="0" u="none" strike="noStrike" cap="none" normalizeH="0" baseline="0" dirty="0">
                <a:ln>
                  <a:noFill/>
                </a:ln>
                <a:solidFill>
                  <a:srgbClr val="C9A26D"/>
                </a:solidFill>
                <a:effectLst/>
                <a:latin typeface="Arial Unicode MS"/>
                <a:ea typeface="JetBrains Mono"/>
              </a:rPr>
              <a:t> is:"</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Rotation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a:t>
            </a:r>
            <a:r>
              <a:rPr kumimoji="0" lang="en-US" altLang="en-US" sz="700" b="0" i="0" u="none" strike="noStrike" cap="none" normalizeH="0" baseline="0" dirty="0" err="1">
                <a:ln>
                  <a:noFill/>
                </a:ln>
                <a:solidFill>
                  <a:srgbClr val="C9A26D"/>
                </a:solidFill>
                <a:effectLst/>
                <a:latin typeface="Arial Unicode MS"/>
                <a:ea typeface="JetBrains Mono"/>
              </a:rPr>
              <a:t>LocalRotation</a:t>
            </a:r>
            <a:r>
              <a:rPr kumimoji="0" lang="en-US" altLang="en-US" sz="700" b="0" i="0" u="none" strike="noStrike" cap="none" normalizeH="0" baseline="0" dirty="0">
                <a:ln>
                  <a:noFill/>
                </a:ln>
                <a:solidFill>
                  <a:srgbClr val="C9A26D"/>
                </a:solidFill>
                <a:effectLst/>
                <a:latin typeface="Arial Unicode MS"/>
                <a:ea typeface="JetBrains Mono"/>
              </a:rPr>
              <a:t> is:"</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localRotation</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eulerAngles</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1" u="none" strike="noStrike" cap="none" normalizeH="0" baseline="0" dirty="0">
                <a:ln>
                  <a:noFill/>
                </a:ln>
                <a:solidFill>
                  <a:srgbClr val="85C46C"/>
                </a:solidFill>
                <a:effectLst/>
                <a:latin typeface="Arial Unicode MS"/>
                <a:ea typeface="JetBrains Mono"/>
              </a:rPr>
              <a:t>// Change Cube3's scale</a:t>
            </a:r>
            <a:br>
              <a:rPr kumimoji="0" lang="en-US" altLang="en-US" sz="700" b="0" i="1" u="none" strike="noStrike" cap="none" normalizeH="0" baseline="0" dirty="0">
                <a:ln>
                  <a:noFill/>
                </a:ln>
                <a:solidFill>
                  <a:srgbClr val="85C46C"/>
                </a:solidFill>
                <a:effectLst/>
                <a:latin typeface="Arial Unicode MS"/>
                <a:ea typeface="JetBrains Mono"/>
              </a:rPr>
            </a:br>
            <a:r>
              <a:rPr kumimoji="0" lang="en-US" altLang="en-US" sz="700" b="0" i="1" u="none" strike="noStrike" cap="none" normalizeH="0" baseline="0" dirty="0">
                <a:ln>
                  <a:noFill/>
                </a:ln>
                <a:solidFill>
                  <a:srgbClr val="85C46C"/>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"Change Cube3's scale to (2,2,2)"</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localScale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C95EB"/>
                </a:solidFill>
                <a:effectLst/>
                <a:latin typeface="Arial Unicode MS"/>
                <a:ea typeface="JetBrains Mono"/>
              </a:rPr>
              <a:t>new </a:t>
            </a:r>
            <a:r>
              <a:rPr kumimoji="0" lang="en-US" altLang="en-US" sz="700" b="0" i="0" u="none" strike="noStrike" cap="none" normalizeH="0" baseline="0" dirty="0">
                <a:ln>
                  <a:noFill/>
                </a:ln>
                <a:solidFill>
                  <a:srgbClr val="E1BFFF"/>
                </a:solidFill>
                <a:effectLst/>
                <a:latin typeface="Arial Unicode MS"/>
                <a:ea typeface="JetBrains Mono"/>
              </a:rPr>
              <a:t>Vector3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ED94C0"/>
                </a:solidFill>
                <a:effectLst/>
                <a:latin typeface="Arial Unicode MS"/>
                <a:ea typeface="JetBrains Mono"/>
              </a:rPr>
              <a:t>2</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ED94C0"/>
                </a:solidFill>
                <a:effectLst/>
                <a:latin typeface="Arial Unicode MS"/>
                <a:ea typeface="JetBrains Mono"/>
              </a:rPr>
              <a:t>2</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ED94C0"/>
                </a:solidFill>
                <a:effectLst/>
                <a:latin typeface="Arial Unicode MS"/>
                <a:ea typeface="JetBrains Mono"/>
              </a:rPr>
              <a:t>2</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Scale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lossyScale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"Cube1's </a:t>
            </a:r>
            <a:r>
              <a:rPr kumimoji="0" lang="en-US" altLang="en-US" sz="700" b="0" i="0" u="none" strike="noStrike" cap="none" normalizeH="0" baseline="0" dirty="0" err="1">
                <a:ln>
                  <a:noFill/>
                </a:ln>
                <a:solidFill>
                  <a:srgbClr val="C9A26D"/>
                </a:solidFill>
                <a:effectLst/>
                <a:latin typeface="Arial Unicode MS"/>
                <a:ea typeface="JetBrains Mono"/>
              </a:rPr>
              <a:t>LocalScale</a:t>
            </a:r>
            <a:r>
              <a:rPr kumimoji="0" lang="en-US" altLang="en-US" sz="700" b="0" i="0" u="none" strike="noStrike" cap="none" normalizeH="0" baseline="0" dirty="0">
                <a:ln>
                  <a:noFill/>
                </a:ln>
                <a:solidFill>
                  <a:srgbClr val="C9A26D"/>
                </a:solidFill>
                <a:effectLst/>
                <a:latin typeface="Arial Unicode MS"/>
                <a:ea typeface="JetBrains Mono"/>
              </a:rPr>
              <a:t>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cube1</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Scale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lossyScale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"Cube2's </a:t>
            </a:r>
            <a:r>
              <a:rPr kumimoji="0" lang="en-US" altLang="en-US" sz="700" b="0" i="0" u="none" strike="noStrike" cap="none" normalizeH="0" baseline="0" dirty="0" err="1">
                <a:ln>
                  <a:noFill/>
                </a:ln>
                <a:solidFill>
                  <a:srgbClr val="C9A26D"/>
                </a:solidFill>
                <a:effectLst/>
                <a:latin typeface="Arial Unicode MS"/>
                <a:ea typeface="JetBrains Mono"/>
              </a:rPr>
              <a:t>LocalScale</a:t>
            </a:r>
            <a:r>
              <a:rPr kumimoji="0" lang="en-US" altLang="en-US" sz="700" b="0" i="0" u="none" strike="noStrike" cap="none" normalizeH="0" baseline="0" dirty="0">
                <a:ln>
                  <a:noFill/>
                </a:ln>
                <a:solidFill>
                  <a:srgbClr val="C9A26D"/>
                </a:solidFill>
                <a:effectLst/>
                <a:latin typeface="Arial Unicode MS"/>
                <a:ea typeface="JetBrains Mono"/>
              </a:rPr>
              <a:t>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cube2</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Scale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lossyScale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err="1">
                <a:ln>
                  <a:noFill/>
                </a:ln>
                <a:solidFill>
                  <a:srgbClr val="C191FF"/>
                </a:solidFill>
                <a:effectLst/>
                <a:latin typeface="Arial Unicode MS"/>
                <a:ea typeface="JetBrains Mono"/>
              </a:rPr>
              <a:t>Debug</a:t>
            </a:r>
            <a:r>
              <a:rPr kumimoji="0" lang="en-US" altLang="en-US" sz="700" b="0" i="0" u="none" strike="noStrike" cap="none" normalizeH="0" baseline="0" dirty="0" err="1">
                <a:ln>
                  <a:noFill/>
                </a:ln>
                <a:solidFill>
                  <a:srgbClr val="BDBDBD"/>
                </a:solidFill>
                <a:effectLst/>
                <a:latin typeface="Arial Unicode MS"/>
                <a:ea typeface="JetBrains Mono"/>
              </a:rPr>
              <a:t>.</a:t>
            </a:r>
            <a:r>
              <a:rPr kumimoji="0" lang="en-US" altLang="en-US" sz="700" b="0" i="0" u="none" strike="noStrike" cap="none" normalizeH="0" baseline="0" dirty="0" err="1">
                <a:ln>
                  <a:noFill/>
                </a:ln>
                <a:solidFill>
                  <a:srgbClr val="39CC9B"/>
                </a:solidFill>
                <a:effectLst/>
                <a:latin typeface="Arial Unicode MS"/>
                <a:ea typeface="JetBrains Mono"/>
              </a:rPr>
              <a:t>Log</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C9A26D"/>
                </a:solidFill>
                <a:effectLst/>
                <a:latin typeface="Arial Unicode MS"/>
                <a:ea typeface="JetBrains Mono"/>
              </a:rPr>
              <a:t>"Cube3's </a:t>
            </a:r>
            <a:r>
              <a:rPr kumimoji="0" lang="en-US" altLang="en-US" sz="700" b="0" i="0" u="none" strike="noStrike" cap="none" normalizeH="0" baseline="0" dirty="0" err="1">
                <a:ln>
                  <a:noFill/>
                </a:ln>
                <a:solidFill>
                  <a:srgbClr val="C9A26D"/>
                </a:solidFill>
                <a:effectLst/>
                <a:latin typeface="Arial Unicode MS"/>
                <a:ea typeface="JetBrains Mono"/>
              </a:rPr>
              <a:t>LocalScale</a:t>
            </a:r>
            <a:r>
              <a:rPr kumimoji="0" lang="en-US" altLang="en-US" sz="700" b="0" i="0" u="none" strike="noStrike" cap="none" normalizeH="0" baseline="0" dirty="0">
                <a:ln>
                  <a:noFill/>
                </a:ln>
                <a:solidFill>
                  <a:srgbClr val="C9A26D"/>
                </a:solidFill>
                <a:effectLst/>
                <a:latin typeface="Arial Unicode MS"/>
                <a:ea typeface="JetBrains Mono"/>
              </a:rPr>
              <a:t> is:" </a:t>
            </a:r>
            <a:r>
              <a:rPr kumimoji="0" lang="en-US" altLang="en-US" sz="700" b="0" i="0" u="none" strike="noStrike" cap="none" normalizeH="0" baseline="0" dirty="0">
                <a:ln>
                  <a:noFill/>
                </a:ln>
                <a:solidFill>
                  <a:srgbClr val="BDBDBD"/>
                </a:solidFill>
                <a:effectLst/>
                <a:latin typeface="Arial Unicode MS"/>
                <a:ea typeface="JetBrains Mono"/>
              </a:rPr>
              <a:t>+ </a:t>
            </a:r>
            <a:r>
              <a:rPr kumimoji="0" lang="en-US" altLang="en-US" sz="700" b="0" i="0" u="none" strike="noStrike" cap="none" normalizeH="0" baseline="0" dirty="0">
                <a:ln>
                  <a:noFill/>
                </a:ln>
                <a:solidFill>
                  <a:srgbClr val="66C3CC"/>
                </a:solidFill>
                <a:effectLst/>
                <a:latin typeface="Arial Unicode MS"/>
                <a:ea typeface="JetBrains Mono"/>
              </a:rPr>
              <a:t>cube3</a:t>
            </a:r>
            <a:r>
              <a:rPr kumimoji="0" lang="en-US" altLang="en-US" sz="700" b="0" i="0" u="none" strike="noStrike" cap="none" normalizeH="0" baseline="0" dirty="0">
                <a:ln>
                  <a:noFill/>
                </a:ln>
                <a:solidFill>
                  <a:srgbClr val="BDBDBD"/>
                </a:solidFill>
                <a:effectLst/>
                <a:latin typeface="Arial Unicode MS"/>
                <a:ea typeface="JetBrains Mono"/>
              </a:rPr>
              <a:t>.</a:t>
            </a:r>
            <a:r>
              <a:rPr kumimoji="0" lang="en-US" altLang="en-US" sz="700" b="0" i="0" u="none" strike="noStrike" cap="none" normalizeH="0" baseline="0" dirty="0">
                <a:ln>
                  <a:noFill/>
                </a:ln>
                <a:solidFill>
                  <a:srgbClr val="66C3CC"/>
                </a:solidFill>
                <a:effectLst/>
                <a:latin typeface="Arial Unicode MS"/>
                <a:ea typeface="JetBrains Mono"/>
              </a:rPr>
              <a:t>localScale</a:t>
            </a:r>
            <a:r>
              <a:rPr kumimoji="0" lang="en-US" altLang="en-US" sz="700" b="0" i="0" u="none" strike="noStrike" cap="none" normalizeH="0" baseline="0" dirty="0">
                <a:ln>
                  <a:noFill/>
                </a:ln>
                <a:solidFill>
                  <a:srgbClr val="BDBDBD"/>
                </a:solidFill>
                <a:effectLst/>
                <a:latin typeface="Arial Unicode MS"/>
                <a:ea typeface="JetBrains Mono"/>
              </a:rPr>
              <a:t>);</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    }</a:t>
            </a:r>
            <a:br>
              <a:rPr kumimoji="0" lang="en-US" altLang="en-US" sz="700" b="0" i="0" u="none" strike="noStrike" cap="none" normalizeH="0" baseline="0" dirty="0">
                <a:ln>
                  <a:noFill/>
                </a:ln>
                <a:solidFill>
                  <a:srgbClr val="BDBDBD"/>
                </a:solidFill>
                <a:effectLst/>
                <a:latin typeface="Arial Unicode MS"/>
                <a:ea typeface="JetBrains Mono"/>
              </a:rPr>
            </a:br>
            <a:r>
              <a:rPr kumimoji="0" lang="en-US" altLang="en-US" sz="700" b="0" i="0" u="none" strike="noStrike" cap="none" normalizeH="0" baseline="0" dirty="0">
                <a:ln>
                  <a:noFill/>
                </a:ln>
                <a:solidFill>
                  <a:srgbClr val="BDBDBD"/>
                </a:solidFill>
                <a:effectLst/>
                <a:latin typeface="Arial Unicode MS"/>
                <a:ea typeface="JetBrains Mono"/>
              </a:rPr>
              <a:t>}</a:t>
            </a:r>
            <a:endParaRPr kumimoji="0" lang="en-US" altLang="en-US" sz="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738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2995" y="1302047"/>
            <a:ext cx="4440025" cy="3179400"/>
          </a:xfrm>
          <a:prstGeom prst="rect">
            <a:avLst/>
          </a:prstGeom>
        </p:spPr>
        <p:txBody>
          <a:bodyPr spcFirstLastPara="1" wrap="square" lIns="91425" tIns="91425" rIns="91425" bIns="91425" anchor="t" anchorCtr="0">
            <a:noAutofit/>
          </a:bodyPr>
          <a:lstStyle/>
          <a:p>
            <a:pPr marL="0" indent="0">
              <a:buNone/>
            </a:pPr>
            <a:r>
              <a:rPr lang="en-AU" sz="1400">
                <a:solidFill>
                  <a:srgbClr val="666666"/>
                </a:solidFill>
                <a:latin typeface="Proxima Nova"/>
                <a:ea typeface="Proxima Nova"/>
                <a:cs typeface="Proxima Nova"/>
                <a:sym typeface="Proxima Nova"/>
              </a:rPr>
              <a:t>We can attach Materials to objects. Materials provide colours, textures to the object’s look. You can create new materials in Unity Editor:</a:t>
            </a:r>
          </a:p>
          <a:p>
            <a:pPr marL="0" indent="0">
              <a:buNone/>
            </a:pPr>
            <a:endParaRPr lang="en-AU" sz="1400">
              <a:solidFill>
                <a:srgbClr val="666666"/>
              </a:solidFill>
              <a:latin typeface="Proxima Nova"/>
              <a:ea typeface="Proxima Nova"/>
              <a:cs typeface="Proxima Nova"/>
              <a:sym typeface="Proxima Nova"/>
            </a:endParaRPr>
          </a:p>
          <a:p>
            <a:pPr marL="0" indent="0">
              <a:buNone/>
            </a:pPr>
            <a:r>
              <a:rPr lang="en-AU" sz="1400">
                <a:solidFill>
                  <a:srgbClr val="666666"/>
                </a:solidFill>
                <a:latin typeface="Proxima Nova"/>
                <a:ea typeface="Proxima Nova"/>
                <a:cs typeface="Proxima Nova"/>
                <a:sym typeface="Proxima Nova"/>
              </a:rPr>
              <a:t>In Project view, create a new folder under Assets and name it ‘Materials’ &gt; </a:t>
            </a:r>
            <a:r>
              <a:rPr lang="en-US" sz="1400">
                <a:solidFill>
                  <a:srgbClr val="666666"/>
                </a:solidFill>
                <a:latin typeface="Proxima Nova"/>
                <a:ea typeface="Proxima Nova"/>
                <a:cs typeface="Proxima Nova"/>
                <a:sym typeface="Proxima Nova"/>
              </a:rPr>
              <a:t>Inside the folder, right-click &gt; Create &gt; Material</a:t>
            </a:r>
            <a:r>
              <a:rPr lang="en-AU" sz="1400">
                <a:solidFill>
                  <a:srgbClr val="666666"/>
                </a:solidFill>
                <a:latin typeface="Proxima Nova"/>
                <a:ea typeface="Proxima Nova"/>
                <a:cs typeface="Proxima Nova"/>
                <a:sym typeface="Proxima Nova"/>
              </a:rPr>
              <a:t> </a:t>
            </a: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000" i="1">
              <a:solidFill>
                <a:schemeClr val="dk1"/>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A4A6E598-9255-CB02-1B8A-7A559DE81B5A}"/>
              </a:ext>
            </a:extLst>
          </p:cNvPr>
          <p:cNvPicPr>
            <a:picLocks noChangeAspect="1"/>
          </p:cNvPicPr>
          <p:nvPr/>
        </p:nvPicPr>
        <p:blipFill>
          <a:blip r:embed="rId3"/>
          <a:stretch>
            <a:fillRect/>
          </a:stretch>
        </p:blipFill>
        <p:spPr>
          <a:xfrm>
            <a:off x="4572000" y="585293"/>
            <a:ext cx="4572000" cy="1433507"/>
          </a:xfrm>
          <a:prstGeom prst="rect">
            <a:avLst/>
          </a:prstGeom>
        </p:spPr>
      </p:pic>
      <p:pic>
        <p:nvPicPr>
          <p:cNvPr id="5" name="Picture 4">
            <a:extLst>
              <a:ext uri="{FF2B5EF4-FFF2-40B4-BE49-F238E27FC236}">
                <a16:creationId xmlns:a16="http://schemas.microsoft.com/office/drawing/2014/main" id="{FF8EEF8C-A541-7705-6A43-FA5365D4C28C}"/>
              </a:ext>
            </a:extLst>
          </p:cNvPr>
          <p:cNvPicPr>
            <a:picLocks noChangeAspect="1"/>
          </p:cNvPicPr>
          <p:nvPr/>
        </p:nvPicPr>
        <p:blipFill>
          <a:blip r:embed="rId4"/>
          <a:stretch>
            <a:fillRect/>
          </a:stretch>
        </p:blipFill>
        <p:spPr>
          <a:xfrm>
            <a:off x="5432901" y="2018800"/>
            <a:ext cx="2850197" cy="2695575"/>
          </a:xfrm>
          <a:prstGeom prst="rect">
            <a:avLst/>
          </a:prstGeom>
        </p:spPr>
      </p:pic>
    </p:spTree>
    <p:extLst>
      <p:ext uri="{BB962C8B-B14F-4D97-AF65-F5344CB8AC3E}">
        <p14:creationId xmlns:p14="http://schemas.microsoft.com/office/powerpoint/2010/main" val="170156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2995" y="1302047"/>
            <a:ext cx="4440025" cy="3179400"/>
          </a:xfrm>
          <a:prstGeom prst="rect">
            <a:avLst/>
          </a:prstGeom>
        </p:spPr>
        <p:txBody>
          <a:bodyPr spcFirstLastPara="1" wrap="square" lIns="91425" tIns="91425" rIns="91425" bIns="91425" anchor="t" anchorCtr="0">
            <a:noAutofit/>
          </a:bodyPr>
          <a:lstStyle/>
          <a:p>
            <a:pPr marL="0" indent="0">
              <a:buNone/>
            </a:pPr>
            <a:r>
              <a:rPr lang="en-US" sz="1400">
                <a:solidFill>
                  <a:srgbClr val="666666"/>
                </a:solidFill>
                <a:latin typeface="Proxima Nova"/>
                <a:ea typeface="Proxima Nova"/>
                <a:cs typeface="Proxima Nova"/>
                <a:sym typeface="Proxima Nova"/>
              </a:rPr>
              <a:t>You can define the material’s attributes, such as Color, Shader, and Rendering Mode in the Inspector Pane (try them yourself and see what happens)</a:t>
            </a:r>
          </a:p>
          <a:p>
            <a:pPr marL="0" indent="0">
              <a:buNone/>
            </a:pPr>
            <a:endParaRPr lang="en-US" sz="1400">
              <a:solidFill>
                <a:srgbClr val="666666"/>
              </a:solidFill>
              <a:latin typeface="Proxima Nova"/>
              <a:ea typeface="Proxima Nova"/>
              <a:cs typeface="Proxima Nova"/>
              <a:sym typeface="Proxima Nova"/>
            </a:endParaRPr>
          </a:p>
          <a:p>
            <a:pPr marL="0" indent="0">
              <a:buNone/>
            </a:pPr>
            <a:r>
              <a:rPr lang="en-US" sz="1400">
                <a:solidFill>
                  <a:srgbClr val="666666"/>
                </a:solidFill>
                <a:latin typeface="Proxima Nova"/>
                <a:ea typeface="Proxima Nova"/>
                <a:cs typeface="Proxima Nova"/>
                <a:sym typeface="Proxima Nova"/>
              </a:rPr>
              <a:t>To apply a material, simply drag and drop it to a </a:t>
            </a:r>
            <a:r>
              <a:rPr lang="en-US" sz="1400" err="1">
                <a:solidFill>
                  <a:srgbClr val="FF0000"/>
                </a:solidFill>
                <a:latin typeface="Proxima Nova"/>
                <a:ea typeface="Proxima Nova"/>
                <a:cs typeface="Proxima Nova"/>
                <a:sym typeface="Proxima Nova"/>
              </a:rPr>
              <a:t>GameObject</a:t>
            </a:r>
            <a:r>
              <a:rPr lang="en-US" sz="1400">
                <a:solidFill>
                  <a:srgbClr val="666666"/>
                </a:solidFill>
                <a:latin typeface="Proxima Nova"/>
                <a:ea typeface="Proxima Nova"/>
                <a:cs typeface="Proxima Nova"/>
                <a:sym typeface="Proxima Nova"/>
              </a:rPr>
              <a:t> in the Scene</a:t>
            </a: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000" i="1">
              <a:solidFill>
                <a:schemeClr val="dk1"/>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6778563C-FC08-3406-88B1-6EC070AA7D97}"/>
              </a:ext>
            </a:extLst>
          </p:cNvPr>
          <p:cNvPicPr>
            <a:picLocks noChangeAspect="1"/>
          </p:cNvPicPr>
          <p:nvPr/>
        </p:nvPicPr>
        <p:blipFill>
          <a:blip r:embed="rId3"/>
          <a:stretch>
            <a:fillRect/>
          </a:stretch>
        </p:blipFill>
        <p:spPr>
          <a:xfrm>
            <a:off x="5209795" y="0"/>
            <a:ext cx="3933825" cy="2867025"/>
          </a:xfrm>
          <a:prstGeom prst="rect">
            <a:avLst/>
          </a:prstGeom>
        </p:spPr>
      </p:pic>
      <p:pic>
        <p:nvPicPr>
          <p:cNvPr id="9" name="Picture 8">
            <a:extLst>
              <a:ext uri="{FF2B5EF4-FFF2-40B4-BE49-F238E27FC236}">
                <a16:creationId xmlns:a16="http://schemas.microsoft.com/office/drawing/2014/main" id="{EF34DE0D-FEDD-12D1-24BC-3FD216E145B2}"/>
              </a:ext>
            </a:extLst>
          </p:cNvPr>
          <p:cNvPicPr>
            <a:picLocks noChangeAspect="1"/>
          </p:cNvPicPr>
          <p:nvPr/>
        </p:nvPicPr>
        <p:blipFill>
          <a:blip r:embed="rId4"/>
          <a:stretch>
            <a:fillRect/>
          </a:stretch>
        </p:blipFill>
        <p:spPr>
          <a:xfrm>
            <a:off x="5209795" y="2197266"/>
            <a:ext cx="3934205" cy="2946234"/>
          </a:xfrm>
          <a:prstGeom prst="rect">
            <a:avLst/>
          </a:prstGeom>
        </p:spPr>
      </p:pic>
      <p:sp>
        <p:nvSpPr>
          <p:cNvPr id="11" name="Arc 10">
            <a:extLst>
              <a:ext uri="{FF2B5EF4-FFF2-40B4-BE49-F238E27FC236}">
                <a16:creationId xmlns:a16="http://schemas.microsoft.com/office/drawing/2014/main" id="{AF5F7105-68B4-8987-E173-0BC6998FE115}"/>
              </a:ext>
            </a:extLst>
          </p:cNvPr>
          <p:cNvSpPr/>
          <p:nvPr/>
        </p:nvSpPr>
        <p:spPr>
          <a:xfrm rot="16479850">
            <a:off x="7021957" y="2649258"/>
            <a:ext cx="2722704" cy="4180856"/>
          </a:xfrm>
          <a:custGeom>
            <a:avLst/>
            <a:gdLst>
              <a:gd name="connsiteX0" fmla="*/ 1361352 w 2722704"/>
              <a:gd name="connsiteY0" fmla="*/ 0 h 4180856"/>
              <a:gd name="connsiteX1" fmla="*/ 2722704 w 2722704"/>
              <a:gd name="connsiteY1" fmla="*/ 2090428 h 4180856"/>
              <a:gd name="connsiteX2" fmla="*/ 1361352 w 2722704"/>
              <a:gd name="connsiteY2" fmla="*/ 2090428 h 4180856"/>
              <a:gd name="connsiteX3" fmla="*/ 1361352 w 2722704"/>
              <a:gd name="connsiteY3" fmla="*/ 0 h 4180856"/>
              <a:gd name="connsiteX0" fmla="*/ 1361352 w 2722704"/>
              <a:gd name="connsiteY0" fmla="*/ 0 h 4180856"/>
              <a:gd name="connsiteX1" fmla="*/ 2722704 w 2722704"/>
              <a:gd name="connsiteY1" fmla="*/ 2090428 h 4180856"/>
            </a:gdLst>
            <a:ahLst/>
            <a:cxnLst>
              <a:cxn ang="0">
                <a:pos x="connsiteX0" y="connsiteY0"/>
              </a:cxn>
              <a:cxn ang="0">
                <a:pos x="connsiteX1" y="connsiteY1"/>
              </a:cxn>
            </a:cxnLst>
            <a:rect l="l" t="t" r="r" b="b"/>
            <a:pathLst>
              <a:path w="2722704" h="4180856" stroke="0" extrusionOk="0">
                <a:moveTo>
                  <a:pt x="1361352" y="0"/>
                </a:moveTo>
                <a:cubicBezTo>
                  <a:pt x="2006329" y="4572"/>
                  <a:pt x="2874582" y="1085238"/>
                  <a:pt x="2722704" y="2090428"/>
                </a:cubicBezTo>
                <a:cubicBezTo>
                  <a:pt x="2521015" y="2127210"/>
                  <a:pt x="1804857" y="1992076"/>
                  <a:pt x="1361352" y="2090428"/>
                </a:cubicBezTo>
                <a:cubicBezTo>
                  <a:pt x="1255032" y="1646057"/>
                  <a:pt x="1369001" y="548021"/>
                  <a:pt x="1361352" y="0"/>
                </a:cubicBezTo>
                <a:close/>
              </a:path>
              <a:path w="2722704" h="4180856" fill="none" extrusionOk="0">
                <a:moveTo>
                  <a:pt x="1361352" y="0"/>
                </a:moveTo>
                <a:cubicBezTo>
                  <a:pt x="2146436" y="2452"/>
                  <a:pt x="2795365" y="1063004"/>
                  <a:pt x="2722704" y="2090428"/>
                </a:cubicBezTo>
              </a:path>
              <a:path w="2722704" h="4180856" fill="none" stroke="0" extrusionOk="0">
                <a:moveTo>
                  <a:pt x="1361352" y="0"/>
                </a:moveTo>
                <a:cubicBezTo>
                  <a:pt x="2122179" y="-33377"/>
                  <a:pt x="2762827" y="1010722"/>
                  <a:pt x="2722704" y="2090428"/>
                </a:cubicBezTo>
              </a:path>
            </a:pathLst>
          </a:custGeom>
          <a:ln w="57150">
            <a:solidFill>
              <a:schemeClr val="accent4"/>
            </a:solidFill>
            <a:headEnd type="none" w="med" len="med"/>
            <a:tailEnd type="triangle" w="med" len="med"/>
            <a:extLst>
              <a:ext uri="{C807C97D-BFC1-408E-A445-0C87EB9F89A2}">
                <ask:lineSketchStyleProps xmlns:ask="http://schemas.microsoft.com/office/drawing/2018/sketchyshapes" sd="2650216993">
                  <a:prstGeom prst="arc">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TextBox 11">
            <a:extLst>
              <a:ext uri="{FF2B5EF4-FFF2-40B4-BE49-F238E27FC236}">
                <a16:creationId xmlns:a16="http://schemas.microsoft.com/office/drawing/2014/main" id="{1BA44380-EDC2-32BA-D150-F221A5B65DB6}"/>
              </a:ext>
            </a:extLst>
          </p:cNvPr>
          <p:cNvSpPr txBox="1"/>
          <p:nvPr/>
        </p:nvSpPr>
        <p:spPr>
          <a:xfrm rot="19725738">
            <a:off x="6048375" y="3362668"/>
            <a:ext cx="1377300" cy="307777"/>
          </a:xfrm>
          <a:prstGeom prst="rect">
            <a:avLst/>
          </a:prstGeom>
          <a:noFill/>
        </p:spPr>
        <p:txBody>
          <a:bodyPr wrap="none" rtlCol="0">
            <a:spAutoFit/>
          </a:bodyPr>
          <a:lstStyle/>
          <a:p>
            <a:r>
              <a:rPr lang="en-US">
                <a:solidFill>
                  <a:srgbClr val="FF0000"/>
                </a:solidFill>
              </a:rPr>
              <a:t>Drag and drop</a:t>
            </a:r>
            <a:endParaRPr lang="en-AU">
              <a:solidFill>
                <a:srgbClr val="FF0000"/>
              </a:solidFill>
            </a:endParaRPr>
          </a:p>
        </p:txBody>
      </p:sp>
    </p:spTree>
    <p:extLst>
      <p:ext uri="{BB962C8B-B14F-4D97-AF65-F5344CB8AC3E}">
        <p14:creationId xmlns:p14="http://schemas.microsoft.com/office/powerpoint/2010/main" val="226607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 name="Picture 9">
            <a:extLst>
              <a:ext uri="{FF2B5EF4-FFF2-40B4-BE49-F238E27FC236}">
                <a16:creationId xmlns:a16="http://schemas.microsoft.com/office/drawing/2014/main" id="{75BB497D-F271-47BF-9376-4A7F13711AE1}"/>
              </a:ext>
            </a:extLst>
          </p:cNvPr>
          <p:cNvPicPr>
            <a:picLocks noChangeAspect="1"/>
          </p:cNvPicPr>
          <p:nvPr/>
        </p:nvPicPr>
        <p:blipFill>
          <a:blip r:embed="rId3"/>
          <a:stretch>
            <a:fillRect/>
          </a:stretch>
        </p:blipFill>
        <p:spPr>
          <a:xfrm>
            <a:off x="4312729" y="649561"/>
            <a:ext cx="4831270" cy="3427532"/>
          </a:xfrm>
          <a:prstGeom prst="rect">
            <a:avLst/>
          </a:prstGeom>
        </p:spPr>
      </p:pic>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2995" y="1302047"/>
            <a:ext cx="4440025" cy="3179400"/>
          </a:xfrm>
          <a:prstGeom prst="rect">
            <a:avLst/>
          </a:prstGeom>
        </p:spPr>
        <p:txBody>
          <a:bodyPr spcFirstLastPara="1" wrap="square" lIns="91425" tIns="91425" rIns="91425" bIns="91425" anchor="t" anchorCtr="0">
            <a:noAutofit/>
          </a:bodyPr>
          <a:lstStyle/>
          <a:p>
            <a:pPr marL="0" indent="0">
              <a:buNone/>
            </a:pPr>
            <a:r>
              <a:rPr lang="en-AU" sz="1400">
                <a:solidFill>
                  <a:srgbClr val="666666"/>
                </a:solidFill>
                <a:latin typeface="Proxima Nova"/>
                <a:ea typeface="Proxima Nova"/>
                <a:cs typeface="Proxima Nova"/>
                <a:sym typeface="Proxima Nova"/>
              </a:rPr>
              <a:t>Similarly, this can be accessed and manipulated with code, via:</a:t>
            </a:r>
          </a:p>
          <a:p>
            <a:pPr marL="0" indent="0">
              <a:buNone/>
            </a:pPr>
            <a:endParaRPr lang="en-AU" sz="1400">
              <a:solidFill>
                <a:srgbClr val="666666"/>
              </a:solidFill>
              <a:latin typeface="Proxima Nova"/>
              <a:ea typeface="Proxima Nova"/>
              <a:cs typeface="Proxima Nova"/>
              <a:sym typeface="Proxima Nova"/>
            </a:endParaRPr>
          </a:p>
          <a:p>
            <a:pPr marL="0" indent="0">
              <a:buNone/>
            </a:pPr>
            <a:r>
              <a:rPr lang="en-AU" sz="1400" err="1">
                <a:solidFill>
                  <a:srgbClr val="666666"/>
                </a:solidFill>
                <a:latin typeface="Proxima Nova"/>
                <a:ea typeface="Proxima Nova"/>
                <a:cs typeface="Proxima Nova"/>
                <a:sym typeface="Proxima Nova"/>
              </a:rPr>
              <a:t>transform.GetComponent</a:t>
            </a:r>
            <a:r>
              <a:rPr lang="en-AU" sz="1400">
                <a:solidFill>
                  <a:srgbClr val="666666"/>
                </a:solidFill>
                <a:latin typeface="Proxima Nova"/>
                <a:ea typeface="Proxima Nova"/>
                <a:cs typeface="Proxima Nova"/>
                <a:sym typeface="Proxima Nova"/>
              </a:rPr>
              <a:t>&lt;</a:t>
            </a:r>
            <a:r>
              <a:rPr lang="en-AU" sz="1400" err="1">
                <a:solidFill>
                  <a:srgbClr val="FF0000"/>
                </a:solidFill>
                <a:latin typeface="Proxima Nova"/>
                <a:ea typeface="Proxima Nova"/>
                <a:cs typeface="Proxima Nova"/>
                <a:sym typeface="Proxima Nova"/>
              </a:rPr>
              <a:t>MeshRenderer</a:t>
            </a:r>
            <a:r>
              <a:rPr lang="en-AU" sz="1400">
                <a:solidFill>
                  <a:srgbClr val="666666"/>
                </a:solidFill>
                <a:latin typeface="Proxima Nova"/>
                <a:ea typeface="Proxima Nova"/>
                <a:cs typeface="Proxima Nova"/>
                <a:sym typeface="Proxima Nova"/>
              </a:rPr>
              <a:t>&gt;().</a:t>
            </a:r>
            <a:r>
              <a:rPr lang="en-AU" sz="1400">
                <a:solidFill>
                  <a:schemeClr val="accent5"/>
                </a:solidFill>
                <a:latin typeface="Proxima Nova"/>
                <a:ea typeface="Proxima Nova"/>
                <a:cs typeface="Proxima Nova"/>
                <a:sym typeface="Proxima Nova"/>
              </a:rPr>
              <a:t>material</a:t>
            </a:r>
            <a:r>
              <a:rPr lang="en-AU" sz="1400">
                <a:solidFill>
                  <a:srgbClr val="666666"/>
                </a:solidFill>
                <a:latin typeface="Proxima Nova"/>
                <a:ea typeface="Proxima Nova"/>
                <a:cs typeface="Proxima Nova"/>
                <a:sym typeface="Proxima Nova"/>
              </a:rPr>
              <a:t> </a:t>
            </a:r>
          </a:p>
          <a:p>
            <a:pPr marL="0" indent="0">
              <a:buNone/>
            </a:pPr>
            <a:endParaRPr lang="en-AU" sz="1400">
              <a:solidFill>
                <a:srgbClr val="666666"/>
              </a:solidFill>
              <a:latin typeface="Proxima Nova"/>
              <a:ea typeface="Proxima Nova"/>
              <a:cs typeface="Proxima Nova"/>
              <a:sym typeface="Proxima Nova"/>
            </a:endParaRPr>
          </a:p>
          <a:p>
            <a:pPr marL="0" indent="0">
              <a:buNone/>
            </a:pPr>
            <a:r>
              <a:rPr lang="en-AU" sz="1400">
                <a:solidFill>
                  <a:srgbClr val="666666"/>
                </a:solidFill>
                <a:latin typeface="Proxima Nova"/>
                <a:ea typeface="Proxima Nova"/>
                <a:cs typeface="Proxima Nova"/>
                <a:sym typeface="Proxima Nova"/>
              </a:rPr>
              <a:t>This will give us access to the material of the </a:t>
            </a:r>
            <a:r>
              <a:rPr lang="en-AU" sz="1400" err="1">
                <a:solidFill>
                  <a:srgbClr val="666666"/>
                </a:solidFill>
                <a:latin typeface="Proxima Nova"/>
                <a:ea typeface="Proxima Nova"/>
                <a:cs typeface="Proxima Nova"/>
                <a:sym typeface="Proxima Nova"/>
              </a:rPr>
              <a:t>GameObject</a:t>
            </a:r>
            <a:r>
              <a:rPr lang="en-AU" sz="1400">
                <a:solidFill>
                  <a:srgbClr val="666666"/>
                </a:solidFill>
                <a:latin typeface="Proxima Nova"/>
                <a:ea typeface="Proxima Nova"/>
                <a:cs typeface="Proxima Nova"/>
                <a:sym typeface="Proxima Nova"/>
              </a:rPr>
              <a:t>.</a:t>
            </a:r>
          </a:p>
          <a:p>
            <a:pPr marL="0" indent="0">
              <a:buNone/>
            </a:pPr>
            <a:endParaRPr lang="en-AU" sz="1400">
              <a:solidFill>
                <a:srgbClr val="666666"/>
              </a:solidFill>
              <a:latin typeface="Proxima Nova"/>
              <a:ea typeface="Proxima Nova"/>
              <a:cs typeface="Proxima Nova"/>
              <a:sym typeface="Proxima Nova"/>
            </a:endParaRPr>
          </a:p>
          <a:p>
            <a:pPr marL="0" indent="0">
              <a:buNone/>
            </a:pPr>
            <a:r>
              <a:rPr lang="en-AU" sz="1400">
                <a:solidFill>
                  <a:srgbClr val="666666"/>
                </a:solidFill>
                <a:latin typeface="Proxima Nova"/>
                <a:ea typeface="Proxima Nova"/>
                <a:cs typeface="Proxima Nova"/>
                <a:sym typeface="Proxima Nova"/>
              </a:rPr>
              <a:t>We can change the colour via the </a:t>
            </a:r>
            <a:r>
              <a:rPr lang="en-AU" sz="1400" err="1">
                <a:solidFill>
                  <a:srgbClr val="666666"/>
                </a:solidFill>
                <a:latin typeface="Proxima Nova"/>
                <a:ea typeface="Proxima Nova"/>
                <a:cs typeface="Proxima Nova"/>
                <a:sym typeface="Proxima Nova"/>
              </a:rPr>
              <a:t>material.color</a:t>
            </a:r>
            <a:r>
              <a:rPr lang="en-AU" sz="1400">
                <a:solidFill>
                  <a:srgbClr val="666666"/>
                </a:solidFill>
                <a:latin typeface="Proxima Nova"/>
                <a:ea typeface="Proxima Nova"/>
                <a:cs typeface="Proxima Nova"/>
                <a:sym typeface="Proxima Nova"/>
              </a:rPr>
              <a:t> property. There are a few </a:t>
            </a:r>
            <a:r>
              <a:rPr lang="en-AU" sz="1400" err="1">
                <a:solidFill>
                  <a:srgbClr val="666666"/>
                </a:solidFill>
                <a:latin typeface="Proxima Nova"/>
                <a:ea typeface="Proxima Nova"/>
                <a:cs typeface="Proxima Nova"/>
                <a:sym typeface="Proxima Nova"/>
              </a:rPr>
              <a:t>preset</a:t>
            </a:r>
            <a:r>
              <a:rPr lang="en-AU" sz="1400">
                <a:solidFill>
                  <a:srgbClr val="666666"/>
                </a:solidFill>
                <a:latin typeface="Proxima Nova"/>
                <a:ea typeface="Proxima Nova"/>
                <a:cs typeface="Proxima Nova"/>
                <a:sym typeface="Proxima Nova"/>
              </a:rPr>
              <a:t> colours available in the </a:t>
            </a:r>
            <a:r>
              <a:rPr lang="en-AU" sz="1400" err="1">
                <a:solidFill>
                  <a:srgbClr val="666666"/>
                </a:solidFill>
                <a:latin typeface="Proxima Nova"/>
                <a:ea typeface="Proxima Nova"/>
                <a:cs typeface="Proxima Nova"/>
                <a:sym typeface="Proxima Nova"/>
              </a:rPr>
              <a:t>Color</a:t>
            </a:r>
            <a:r>
              <a:rPr lang="en-AU" sz="1400">
                <a:solidFill>
                  <a:srgbClr val="666666"/>
                </a:solidFill>
                <a:latin typeface="Proxima Nova"/>
                <a:ea typeface="Proxima Nova"/>
                <a:cs typeface="Proxima Nova"/>
                <a:sym typeface="Proxima Nova"/>
              </a:rPr>
              <a:t> class (</a:t>
            </a:r>
            <a:r>
              <a:rPr lang="en-AU" sz="1400" err="1">
                <a:solidFill>
                  <a:srgbClr val="666666"/>
                </a:solidFill>
                <a:latin typeface="Proxima Nova"/>
                <a:ea typeface="Proxima Nova"/>
                <a:cs typeface="Proxima Nova"/>
                <a:sym typeface="Proxima Nova"/>
              </a:rPr>
              <a:t>Color.Blue</a:t>
            </a:r>
            <a:r>
              <a:rPr lang="en-AU" sz="1400">
                <a:solidFill>
                  <a:srgbClr val="666666"/>
                </a:solidFill>
                <a:latin typeface="Proxima Nova"/>
                <a:ea typeface="Proxima Nova"/>
                <a:cs typeface="Proxima Nova"/>
                <a:sym typeface="Proxima Nova"/>
              </a:rPr>
              <a:t> …). You can also create you own colour.</a:t>
            </a: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000" i="1">
              <a:solidFill>
                <a:schemeClr val="dk1"/>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sp>
        <p:nvSpPr>
          <p:cNvPr id="22" name="Rectangle 21">
            <a:extLst>
              <a:ext uri="{FF2B5EF4-FFF2-40B4-BE49-F238E27FC236}">
                <a16:creationId xmlns:a16="http://schemas.microsoft.com/office/drawing/2014/main" id="{71B5A240-251B-4782-BB8C-FE165623A5B1}"/>
              </a:ext>
            </a:extLst>
          </p:cNvPr>
          <p:cNvSpPr/>
          <p:nvPr/>
        </p:nvSpPr>
        <p:spPr>
          <a:xfrm>
            <a:off x="7971935" y="1630836"/>
            <a:ext cx="1172065" cy="1036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4" name="Rectangle 13">
            <a:extLst>
              <a:ext uri="{FF2B5EF4-FFF2-40B4-BE49-F238E27FC236}">
                <a16:creationId xmlns:a16="http://schemas.microsoft.com/office/drawing/2014/main" id="{AD54C068-DB4A-4F25-BDA3-E26819DC2A53}"/>
              </a:ext>
            </a:extLst>
          </p:cNvPr>
          <p:cNvSpPr/>
          <p:nvPr/>
        </p:nvSpPr>
        <p:spPr>
          <a:xfrm>
            <a:off x="7971936" y="1736101"/>
            <a:ext cx="1172064" cy="10369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Tree>
    <p:extLst>
      <p:ext uri="{BB962C8B-B14F-4D97-AF65-F5344CB8AC3E}">
        <p14:creationId xmlns:p14="http://schemas.microsoft.com/office/powerpoint/2010/main" val="356542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2995" y="1302047"/>
            <a:ext cx="4440025" cy="3179400"/>
          </a:xfrm>
          <a:prstGeom prst="rect">
            <a:avLst/>
          </a:prstGeom>
        </p:spPr>
        <p:txBody>
          <a:bodyPr spcFirstLastPara="1" wrap="square" lIns="91425" tIns="91425" rIns="91425" bIns="91425" anchor="t" anchorCtr="0">
            <a:noAutofit/>
          </a:bodyPr>
          <a:lstStyle/>
          <a:p>
            <a:pPr marL="0" indent="0">
              <a:buNone/>
            </a:pPr>
            <a:r>
              <a:rPr lang="en-US" sz="1400">
                <a:solidFill>
                  <a:srgbClr val="666666"/>
                </a:solidFill>
                <a:latin typeface="Proxima Nova"/>
                <a:ea typeface="Proxima Nova"/>
                <a:cs typeface="Proxima Nova"/>
                <a:sym typeface="Proxima Nova"/>
              </a:rPr>
              <a:t>You can also change the material’s texture:</a:t>
            </a:r>
          </a:p>
          <a:p>
            <a:pPr marL="0" indent="0">
              <a:buNone/>
            </a:pPr>
            <a:endParaRPr lang="en-US" sz="1400">
              <a:solidFill>
                <a:srgbClr val="666666"/>
              </a:solidFill>
              <a:latin typeface="Proxima Nova"/>
              <a:ea typeface="Proxima Nova"/>
              <a:cs typeface="Proxima Nova"/>
              <a:sym typeface="Proxima Nova"/>
            </a:endParaRPr>
          </a:p>
          <a:p>
            <a:pPr marL="0" indent="0">
              <a:buNone/>
            </a:pPr>
            <a:r>
              <a:rPr lang="en-US" sz="1400">
                <a:solidFill>
                  <a:srgbClr val="666666"/>
                </a:solidFill>
                <a:latin typeface="Proxima Nova"/>
                <a:ea typeface="Proxima Nova"/>
                <a:cs typeface="Proxima Nova"/>
                <a:sym typeface="Proxima Nova"/>
              </a:rPr>
              <a:t>Drag and drop the texture image you prepared into the Material folder (UQ logo in this case)</a:t>
            </a:r>
          </a:p>
          <a:p>
            <a:pPr marL="0" indent="0">
              <a:buNone/>
            </a:pPr>
            <a:endParaRPr lang="en-US" sz="1400">
              <a:solidFill>
                <a:srgbClr val="666666"/>
              </a:solidFill>
              <a:latin typeface="Proxima Nova"/>
              <a:ea typeface="Proxima Nova"/>
              <a:cs typeface="Proxima Nova"/>
              <a:sym typeface="Proxima Nova"/>
            </a:endParaRPr>
          </a:p>
          <a:p>
            <a:pPr marL="0" indent="0">
              <a:buNone/>
            </a:pPr>
            <a:r>
              <a:rPr lang="en-US" sz="1400">
                <a:solidFill>
                  <a:srgbClr val="666666"/>
                </a:solidFill>
                <a:latin typeface="Proxima Nova"/>
                <a:ea typeface="Proxima Nova"/>
                <a:cs typeface="Proxima Nova"/>
                <a:sym typeface="Proxima Nova"/>
              </a:rPr>
              <a:t>Then drag and drop the texture to the Albedo field of the material.</a:t>
            </a:r>
          </a:p>
          <a:p>
            <a:pPr marL="0" indent="0">
              <a:buNone/>
            </a:pPr>
            <a:endParaRPr lang="en-US" sz="1400">
              <a:solidFill>
                <a:srgbClr val="666666"/>
              </a:solidFill>
              <a:latin typeface="Proxima Nova"/>
              <a:ea typeface="Proxima Nova"/>
              <a:cs typeface="Proxima Nova"/>
              <a:sym typeface="Proxima Nova"/>
            </a:endParaRPr>
          </a:p>
          <a:p>
            <a:pPr marL="0" indent="0">
              <a:buNone/>
            </a:pPr>
            <a:endParaRPr lang="en-US" sz="1400">
              <a:solidFill>
                <a:srgbClr val="666666"/>
              </a:solidFill>
              <a:latin typeface="Proxima Nova"/>
              <a:ea typeface="Proxima Nova"/>
              <a:cs typeface="Proxima Nova"/>
              <a:sym typeface="Proxima Nova"/>
            </a:endParaRPr>
          </a:p>
          <a:p>
            <a:pPr marL="0" indent="0">
              <a:buNone/>
            </a:pPr>
            <a:endParaRPr lang="en-US"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000" i="1">
              <a:solidFill>
                <a:schemeClr val="dk1"/>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9E5232E6-1BAF-77E5-D924-20F8D609FEAB}"/>
              </a:ext>
            </a:extLst>
          </p:cNvPr>
          <p:cNvPicPr>
            <a:picLocks noChangeAspect="1"/>
          </p:cNvPicPr>
          <p:nvPr/>
        </p:nvPicPr>
        <p:blipFill>
          <a:blip r:embed="rId3"/>
          <a:stretch>
            <a:fillRect/>
          </a:stretch>
        </p:blipFill>
        <p:spPr>
          <a:xfrm>
            <a:off x="5538752" y="0"/>
            <a:ext cx="3605248" cy="1882615"/>
          </a:xfrm>
          <a:prstGeom prst="rect">
            <a:avLst/>
          </a:prstGeom>
        </p:spPr>
      </p:pic>
      <p:pic>
        <p:nvPicPr>
          <p:cNvPr id="5" name="Picture 4">
            <a:extLst>
              <a:ext uri="{FF2B5EF4-FFF2-40B4-BE49-F238E27FC236}">
                <a16:creationId xmlns:a16="http://schemas.microsoft.com/office/drawing/2014/main" id="{3F8EF2B7-4AB3-CE4A-D944-12B4AC161822}"/>
              </a:ext>
            </a:extLst>
          </p:cNvPr>
          <p:cNvPicPr>
            <a:picLocks noChangeAspect="1"/>
          </p:cNvPicPr>
          <p:nvPr/>
        </p:nvPicPr>
        <p:blipFill>
          <a:blip r:embed="rId4"/>
          <a:stretch>
            <a:fillRect/>
          </a:stretch>
        </p:blipFill>
        <p:spPr>
          <a:xfrm>
            <a:off x="6732087" y="532180"/>
            <a:ext cx="2411913" cy="1882615"/>
          </a:xfrm>
          <a:prstGeom prst="rect">
            <a:avLst/>
          </a:prstGeom>
        </p:spPr>
      </p:pic>
      <p:pic>
        <p:nvPicPr>
          <p:cNvPr id="13" name="Picture 12">
            <a:extLst>
              <a:ext uri="{FF2B5EF4-FFF2-40B4-BE49-F238E27FC236}">
                <a16:creationId xmlns:a16="http://schemas.microsoft.com/office/drawing/2014/main" id="{0F585EA6-59C5-0B53-0E8D-05EBA8D0DAE3}"/>
              </a:ext>
            </a:extLst>
          </p:cNvPr>
          <p:cNvPicPr>
            <a:picLocks noChangeAspect="1"/>
          </p:cNvPicPr>
          <p:nvPr/>
        </p:nvPicPr>
        <p:blipFill>
          <a:blip r:embed="rId5"/>
          <a:stretch>
            <a:fillRect/>
          </a:stretch>
        </p:blipFill>
        <p:spPr>
          <a:xfrm>
            <a:off x="5538752" y="1935591"/>
            <a:ext cx="2929890" cy="3207909"/>
          </a:xfrm>
          <a:prstGeom prst="rect">
            <a:avLst/>
          </a:prstGeom>
        </p:spPr>
      </p:pic>
      <p:sp>
        <p:nvSpPr>
          <p:cNvPr id="14" name="Arc 13">
            <a:extLst>
              <a:ext uri="{FF2B5EF4-FFF2-40B4-BE49-F238E27FC236}">
                <a16:creationId xmlns:a16="http://schemas.microsoft.com/office/drawing/2014/main" id="{F8D8DEA7-8DD2-2541-E51E-52F233A85C4C}"/>
              </a:ext>
            </a:extLst>
          </p:cNvPr>
          <p:cNvSpPr/>
          <p:nvPr/>
        </p:nvSpPr>
        <p:spPr>
          <a:xfrm rot="16479850">
            <a:off x="5691050" y="3264303"/>
            <a:ext cx="3910288" cy="2772554"/>
          </a:xfrm>
          <a:custGeom>
            <a:avLst/>
            <a:gdLst>
              <a:gd name="connsiteX0" fmla="*/ 1955144 w 3910288"/>
              <a:gd name="connsiteY0" fmla="*/ 0 h 2772554"/>
              <a:gd name="connsiteX1" fmla="*/ 3910288 w 3910288"/>
              <a:gd name="connsiteY1" fmla="*/ 1386277 h 2772554"/>
              <a:gd name="connsiteX2" fmla="*/ 1955144 w 3910288"/>
              <a:gd name="connsiteY2" fmla="*/ 1386277 h 2772554"/>
              <a:gd name="connsiteX3" fmla="*/ 1955144 w 3910288"/>
              <a:gd name="connsiteY3" fmla="*/ 0 h 2772554"/>
              <a:gd name="connsiteX0" fmla="*/ 1955144 w 3910288"/>
              <a:gd name="connsiteY0" fmla="*/ 0 h 2772554"/>
              <a:gd name="connsiteX1" fmla="*/ 3910288 w 3910288"/>
              <a:gd name="connsiteY1" fmla="*/ 1386277 h 2772554"/>
            </a:gdLst>
            <a:ahLst/>
            <a:cxnLst>
              <a:cxn ang="0">
                <a:pos x="connsiteX0" y="connsiteY0"/>
              </a:cxn>
              <a:cxn ang="0">
                <a:pos x="connsiteX1" y="connsiteY1"/>
              </a:cxn>
            </a:cxnLst>
            <a:rect l="l" t="t" r="r" b="b"/>
            <a:pathLst>
              <a:path w="3910288" h="2772554" stroke="0" extrusionOk="0">
                <a:moveTo>
                  <a:pt x="1955144" y="0"/>
                </a:moveTo>
                <a:cubicBezTo>
                  <a:pt x="2940299" y="4048"/>
                  <a:pt x="3956584" y="666174"/>
                  <a:pt x="3910288" y="1386277"/>
                </a:cubicBezTo>
                <a:cubicBezTo>
                  <a:pt x="2956036" y="1258104"/>
                  <a:pt x="2241999" y="1515427"/>
                  <a:pt x="1955144" y="1386277"/>
                </a:cubicBezTo>
                <a:cubicBezTo>
                  <a:pt x="2017236" y="950658"/>
                  <a:pt x="1942720" y="489306"/>
                  <a:pt x="1955144" y="0"/>
                </a:cubicBezTo>
                <a:close/>
              </a:path>
              <a:path w="3910288" h="2772554" fill="none" extrusionOk="0">
                <a:moveTo>
                  <a:pt x="1955144" y="0"/>
                </a:moveTo>
                <a:cubicBezTo>
                  <a:pt x="3091520" y="4176"/>
                  <a:pt x="3943649" y="679008"/>
                  <a:pt x="3910288" y="1386277"/>
                </a:cubicBezTo>
              </a:path>
              <a:path w="3910288" h="2772554" fill="none" stroke="0" extrusionOk="0">
                <a:moveTo>
                  <a:pt x="1955144" y="0"/>
                </a:moveTo>
                <a:cubicBezTo>
                  <a:pt x="3060238" y="-94097"/>
                  <a:pt x="3941937" y="679665"/>
                  <a:pt x="3910288" y="1386277"/>
                </a:cubicBezTo>
              </a:path>
            </a:pathLst>
          </a:custGeom>
          <a:ln w="57150">
            <a:solidFill>
              <a:schemeClr val="accent4"/>
            </a:solidFill>
            <a:headEnd type="none" w="med" len="med"/>
            <a:tailEnd type="triangle" w="med" len="med"/>
            <a:extLst>
              <a:ext uri="{C807C97D-BFC1-408E-A445-0C87EB9F89A2}">
                <ask:lineSketchStyleProps xmlns:ask="http://schemas.microsoft.com/office/drawing/2018/sketchyshapes" sd="2650216993">
                  <a:prstGeom prst="arc">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TextBox 14">
            <a:extLst>
              <a:ext uri="{FF2B5EF4-FFF2-40B4-BE49-F238E27FC236}">
                <a16:creationId xmlns:a16="http://schemas.microsoft.com/office/drawing/2014/main" id="{0BE01232-4471-6BBB-6058-2A98CD9D8B7B}"/>
              </a:ext>
            </a:extLst>
          </p:cNvPr>
          <p:cNvSpPr txBox="1"/>
          <p:nvPr/>
        </p:nvSpPr>
        <p:spPr>
          <a:xfrm rot="18240909">
            <a:off x="5703171" y="3210134"/>
            <a:ext cx="1549240" cy="307777"/>
          </a:xfrm>
          <a:prstGeom prst="rect">
            <a:avLst/>
          </a:prstGeom>
          <a:noFill/>
        </p:spPr>
        <p:txBody>
          <a:bodyPr wrap="square" rtlCol="0">
            <a:spAutoFit/>
          </a:bodyPr>
          <a:lstStyle/>
          <a:p>
            <a:r>
              <a:rPr lang="en-US">
                <a:solidFill>
                  <a:srgbClr val="FF0000"/>
                </a:solidFill>
              </a:rPr>
              <a:t>Drag and drop</a:t>
            </a:r>
            <a:endParaRPr lang="en-AU">
              <a:solidFill>
                <a:srgbClr val="FF0000"/>
              </a:solidFill>
            </a:endParaRPr>
          </a:p>
        </p:txBody>
      </p:sp>
    </p:spTree>
    <p:extLst>
      <p:ext uri="{BB962C8B-B14F-4D97-AF65-F5344CB8AC3E}">
        <p14:creationId xmlns:p14="http://schemas.microsoft.com/office/powerpoint/2010/main" val="413325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a:extLst>
              <a:ext uri="{FF2B5EF4-FFF2-40B4-BE49-F238E27FC236}">
                <a16:creationId xmlns:a16="http://schemas.microsoft.com/office/drawing/2014/main" id="{C88D3F41-48AC-39D3-1629-1B4667856249}"/>
              </a:ext>
            </a:extLst>
          </p:cNvPr>
          <p:cNvPicPr>
            <a:picLocks noChangeAspect="1"/>
          </p:cNvPicPr>
          <p:nvPr/>
        </p:nvPicPr>
        <p:blipFill>
          <a:blip r:embed="rId3"/>
          <a:stretch>
            <a:fillRect/>
          </a:stretch>
        </p:blipFill>
        <p:spPr>
          <a:xfrm>
            <a:off x="4404676" y="2292087"/>
            <a:ext cx="4739324" cy="2851413"/>
          </a:xfrm>
          <a:prstGeom prst="rect">
            <a:avLst/>
          </a:prstGeom>
        </p:spPr>
      </p:pic>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2995" y="1302047"/>
            <a:ext cx="4440025" cy="3179400"/>
          </a:xfrm>
          <a:prstGeom prst="rect">
            <a:avLst/>
          </a:prstGeom>
        </p:spPr>
        <p:txBody>
          <a:bodyPr spcFirstLastPara="1" wrap="square" lIns="91425" tIns="91425" rIns="91425" bIns="91425" anchor="t" anchorCtr="0">
            <a:noAutofit/>
          </a:bodyPr>
          <a:lstStyle/>
          <a:p>
            <a:pPr marL="0" indent="0">
              <a:buNone/>
            </a:pPr>
            <a:r>
              <a:rPr lang="en-US" sz="1400">
                <a:solidFill>
                  <a:srgbClr val="666666"/>
                </a:solidFill>
                <a:latin typeface="Proxima Nova"/>
                <a:ea typeface="Proxima Nova"/>
                <a:cs typeface="Proxima Nova"/>
                <a:sym typeface="Proxima Nova"/>
              </a:rPr>
              <a:t>This can be also done via code, with a reference to the material </a:t>
            </a:r>
          </a:p>
          <a:p>
            <a:pPr marL="0" indent="0">
              <a:buNone/>
            </a:pPr>
            <a:endParaRPr lang="en-US" sz="1400">
              <a:solidFill>
                <a:srgbClr val="666666"/>
              </a:solidFill>
              <a:latin typeface="Proxima Nova"/>
              <a:ea typeface="Proxima Nova"/>
              <a:cs typeface="Proxima Nova"/>
              <a:sym typeface="Proxima Nova"/>
            </a:endParaRPr>
          </a:p>
          <a:p>
            <a:pPr marL="0" indent="0">
              <a:buNone/>
            </a:pPr>
            <a:r>
              <a:rPr lang="en-US" sz="1400">
                <a:solidFill>
                  <a:srgbClr val="FF0000"/>
                </a:solidFill>
                <a:latin typeface="Proxima Nova"/>
                <a:ea typeface="Proxima Nova"/>
                <a:cs typeface="Proxima Nova"/>
                <a:sym typeface="Proxima Nova"/>
              </a:rPr>
              <a:t>Again, make sure you have attached your script to the </a:t>
            </a:r>
            <a:r>
              <a:rPr lang="en-US" sz="1400" err="1">
                <a:solidFill>
                  <a:srgbClr val="FF0000"/>
                </a:solidFill>
                <a:latin typeface="Proxima Nova"/>
                <a:ea typeface="Proxima Nova"/>
                <a:cs typeface="Proxima Nova"/>
                <a:sym typeface="Proxima Nova"/>
              </a:rPr>
              <a:t>GameObject</a:t>
            </a:r>
            <a:r>
              <a:rPr lang="en-US" sz="1400">
                <a:solidFill>
                  <a:srgbClr val="FF0000"/>
                </a:solidFill>
                <a:latin typeface="Proxima Nova"/>
                <a:ea typeface="Proxima Nova"/>
                <a:cs typeface="Proxima Nova"/>
                <a:sym typeface="Proxima Nova"/>
              </a:rPr>
              <a:t> you wish to manipulate in the Scene, or you have properly referenced the </a:t>
            </a:r>
            <a:r>
              <a:rPr lang="en-US" sz="1400" err="1">
                <a:solidFill>
                  <a:srgbClr val="FF0000"/>
                </a:solidFill>
                <a:latin typeface="Proxima Nova"/>
                <a:ea typeface="Proxima Nova"/>
                <a:cs typeface="Proxima Nova"/>
                <a:sym typeface="Proxima Nova"/>
              </a:rPr>
              <a:t>GameObject</a:t>
            </a:r>
            <a:r>
              <a:rPr lang="en-US" sz="1400">
                <a:solidFill>
                  <a:srgbClr val="FF0000"/>
                </a:solidFill>
                <a:latin typeface="Proxima Nova"/>
                <a:ea typeface="Proxima Nova"/>
                <a:cs typeface="Proxima Nova"/>
                <a:sym typeface="Proxima Nova"/>
              </a:rPr>
              <a:t> in the script for the effect to take place</a:t>
            </a:r>
          </a:p>
          <a:p>
            <a:pPr marL="0" indent="0">
              <a:buNone/>
            </a:pPr>
            <a:endParaRPr lang="en-US" sz="1400">
              <a:solidFill>
                <a:srgbClr val="666666"/>
              </a:solidFill>
              <a:latin typeface="Proxima Nova"/>
              <a:ea typeface="Proxima Nova"/>
              <a:cs typeface="Proxima Nova"/>
              <a:sym typeface="Proxima Nova"/>
            </a:endParaRPr>
          </a:p>
          <a:p>
            <a:pPr marL="0" indent="0">
              <a:buNone/>
            </a:pPr>
            <a:endParaRPr lang="en-US"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indent="0">
              <a:buNone/>
            </a:pPr>
            <a:endParaRPr lang="en-AU" sz="1000" i="1">
              <a:solidFill>
                <a:schemeClr val="dk1"/>
              </a:solidFill>
              <a:latin typeface="Proxima Nova"/>
              <a:ea typeface="Proxima Nova"/>
              <a:cs typeface="Proxima Nova"/>
              <a:sym typeface="Proxima Nova"/>
            </a:endParaRPr>
          </a:p>
          <a:p>
            <a:pPr marL="0" indent="0">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sp>
        <p:nvSpPr>
          <p:cNvPr id="14" name="Arc 13">
            <a:extLst>
              <a:ext uri="{FF2B5EF4-FFF2-40B4-BE49-F238E27FC236}">
                <a16:creationId xmlns:a16="http://schemas.microsoft.com/office/drawing/2014/main" id="{F8D8DEA7-8DD2-2541-E51E-52F233A85C4C}"/>
              </a:ext>
            </a:extLst>
          </p:cNvPr>
          <p:cNvSpPr/>
          <p:nvPr/>
        </p:nvSpPr>
        <p:spPr>
          <a:xfrm rot="16479850">
            <a:off x="7673638" y="2507887"/>
            <a:ext cx="1235455" cy="5537921"/>
          </a:xfrm>
          <a:custGeom>
            <a:avLst/>
            <a:gdLst>
              <a:gd name="connsiteX0" fmla="*/ 757511 w 1235455"/>
              <a:gd name="connsiteY0" fmla="*/ 71824 h 5537921"/>
              <a:gd name="connsiteX1" fmla="*/ 1235274 w 1235455"/>
              <a:gd name="connsiteY1" fmla="*/ 2701786 h 5537921"/>
              <a:gd name="connsiteX2" fmla="*/ 617728 w 1235455"/>
              <a:gd name="connsiteY2" fmla="*/ 2768961 h 5537921"/>
              <a:gd name="connsiteX3" fmla="*/ 757511 w 1235455"/>
              <a:gd name="connsiteY3" fmla="*/ 71824 h 5537921"/>
              <a:gd name="connsiteX0" fmla="*/ 757511 w 1235455"/>
              <a:gd name="connsiteY0" fmla="*/ 71824 h 5537921"/>
              <a:gd name="connsiteX1" fmla="*/ 1235274 w 1235455"/>
              <a:gd name="connsiteY1" fmla="*/ 2701786 h 5537921"/>
            </a:gdLst>
            <a:ahLst/>
            <a:cxnLst>
              <a:cxn ang="0">
                <a:pos x="connsiteX0" y="connsiteY0"/>
              </a:cxn>
              <a:cxn ang="0">
                <a:pos x="connsiteX1" y="connsiteY1"/>
              </a:cxn>
            </a:cxnLst>
            <a:rect l="l" t="t" r="r" b="b"/>
            <a:pathLst>
              <a:path w="1235455" h="5537921" stroke="0" extrusionOk="0">
                <a:moveTo>
                  <a:pt x="757511" y="71824"/>
                </a:moveTo>
                <a:cubicBezTo>
                  <a:pt x="816602" y="366788"/>
                  <a:pt x="1334477" y="1543609"/>
                  <a:pt x="1235274" y="2701786"/>
                </a:cubicBezTo>
                <a:cubicBezTo>
                  <a:pt x="1167344" y="2720572"/>
                  <a:pt x="849874" y="2724904"/>
                  <a:pt x="617728" y="2768961"/>
                </a:cubicBezTo>
                <a:cubicBezTo>
                  <a:pt x="528551" y="2435425"/>
                  <a:pt x="719196" y="958914"/>
                  <a:pt x="757511" y="71824"/>
                </a:cubicBezTo>
                <a:close/>
              </a:path>
              <a:path w="1235455" h="5537921" fill="none" extrusionOk="0">
                <a:moveTo>
                  <a:pt x="757511" y="71824"/>
                </a:moveTo>
                <a:cubicBezTo>
                  <a:pt x="1174445" y="368096"/>
                  <a:pt x="1334898" y="1625558"/>
                  <a:pt x="1235274" y="2701786"/>
                </a:cubicBezTo>
              </a:path>
              <a:path w="1235455" h="5537921" fill="none" stroke="0" extrusionOk="0">
                <a:moveTo>
                  <a:pt x="757511" y="71824"/>
                </a:moveTo>
                <a:cubicBezTo>
                  <a:pt x="1040074" y="327256"/>
                  <a:pt x="1312128" y="1595388"/>
                  <a:pt x="1235274" y="2701786"/>
                </a:cubicBezTo>
              </a:path>
            </a:pathLst>
          </a:custGeom>
          <a:ln w="57150">
            <a:solidFill>
              <a:schemeClr val="accent4"/>
            </a:solidFill>
            <a:headEnd type="none" w="med" len="med"/>
            <a:tailEnd type="triangle" w="med" len="med"/>
            <a:extLst>
              <a:ext uri="{C807C97D-BFC1-408E-A445-0C87EB9F89A2}">
                <ask:lineSketchStyleProps xmlns:ask="http://schemas.microsoft.com/office/drawing/2018/sketchyshapes" sd="2650216993">
                  <a:prstGeom prst="arc">
                    <a:avLst>
                      <a:gd name="adj1" fmla="val 16378007"/>
                      <a:gd name="adj2" fmla="val 21227519"/>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TextBox 14">
            <a:extLst>
              <a:ext uri="{FF2B5EF4-FFF2-40B4-BE49-F238E27FC236}">
                <a16:creationId xmlns:a16="http://schemas.microsoft.com/office/drawing/2014/main" id="{0BE01232-4471-6BBB-6058-2A98CD9D8B7B}"/>
              </a:ext>
            </a:extLst>
          </p:cNvPr>
          <p:cNvSpPr txBox="1"/>
          <p:nvPr/>
        </p:nvSpPr>
        <p:spPr>
          <a:xfrm rot="20955428">
            <a:off x="5837703" y="4191631"/>
            <a:ext cx="1549240" cy="307777"/>
          </a:xfrm>
          <a:prstGeom prst="rect">
            <a:avLst/>
          </a:prstGeom>
          <a:noFill/>
        </p:spPr>
        <p:txBody>
          <a:bodyPr wrap="square" rtlCol="0">
            <a:spAutoFit/>
          </a:bodyPr>
          <a:lstStyle/>
          <a:p>
            <a:r>
              <a:rPr lang="en-US">
                <a:solidFill>
                  <a:srgbClr val="FF0000"/>
                </a:solidFill>
              </a:rPr>
              <a:t>Drag and drop</a:t>
            </a:r>
            <a:endParaRPr lang="en-AU">
              <a:solidFill>
                <a:srgbClr val="FF0000"/>
              </a:solidFill>
            </a:endParaRPr>
          </a:p>
        </p:txBody>
      </p:sp>
      <p:pic>
        <p:nvPicPr>
          <p:cNvPr id="4" name="Picture 3">
            <a:extLst>
              <a:ext uri="{FF2B5EF4-FFF2-40B4-BE49-F238E27FC236}">
                <a16:creationId xmlns:a16="http://schemas.microsoft.com/office/drawing/2014/main" id="{023656DF-DE2D-FE3A-3439-DB437A4C2652}"/>
              </a:ext>
            </a:extLst>
          </p:cNvPr>
          <p:cNvPicPr>
            <a:picLocks noChangeAspect="1"/>
          </p:cNvPicPr>
          <p:nvPr/>
        </p:nvPicPr>
        <p:blipFill>
          <a:blip r:embed="rId4"/>
          <a:stretch>
            <a:fillRect/>
          </a:stretch>
        </p:blipFill>
        <p:spPr>
          <a:xfrm>
            <a:off x="4404676" y="0"/>
            <a:ext cx="4736970" cy="2201600"/>
          </a:xfrm>
          <a:prstGeom prst="rect">
            <a:avLst/>
          </a:prstGeom>
        </p:spPr>
      </p:pic>
    </p:spTree>
    <p:extLst>
      <p:ext uri="{BB962C8B-B14F-4D97-AF65-F5344CB8AC3E}">
        <p14:creationId xmlns:p14="http://schemas.microsoft.com/office/powerpoint/2010/main" val="318401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445025"/>
            <a:ext cx="38664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a:solidFill>
                  <a:srgbClr val="000000"/>
                </a:solidFill>
                <a:latin typeface="Proxima Nova Extrabold"/>
                <a:ea typeface="Proxima Nova Extrabold"/>
                <a:cs typeface="Proxima Nova Extrabold"/>
                <a:sym typeface="Proxima Nova Extrabold"/>
              </a:rPr>
              <a:t>From Last Week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endParaRPr>
              <a:solidFill>
                <a:srgbClr val="666666"/>
              </a:solidFill>
              <a:latin typeface="Proxima Nova Semibold"/>
              <a:ea typeface="Proxima Nova Semibold"/>
              <a:cs typeface="Proxima Nova Semibold"/>
              <a:sym typeface="Proxima Nova Semibold"/>
            </a:endParaRPr>
          </a:p>
        </p:txBody>
      </p:sp>
      <p:sp>
        <p:nvSpPr>
          <p:cNvPr id="125" name="Google Shape;125;p20"/>
          <p:cNvSpPr txBox="1">
            <a:spLocks noGrp="1"/>
          </p:cNvSpPr>
          <p:nvPr>
            <p:ph type="body" idx="1"/>
          </p:nvPr>
        </p:nvSpPr>
        <p:spPr>
          <a:xfrm>
            <a:off x="311700" y="982050"/>
            <a:ext cx="3794700"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Get a key press.</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000" u="sng">
                <a:solidFill>
                  <a:schemeClr val="hlink"/>
                </a:solidFill>
                <a:latin typeface="Proxima Nova"/>
                <a:ea typeface="Proxima Nova"/>
                <a:cs typeface="Proxima Nova"/>
                <a:sym typeface="Proxima Nova"/>
                <a:hlinkClick r:id="rId3"/>
              </a:rPr>
              <a:t>https://docs.unity3d.com/ScriptReference/Input.GetKey.html</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Keycode reference:</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000" u="sng">
                <a:solidFill>
                  <a:schemeClr val="hlink"/>
                </a:solidFill>
                <a:latin typeface="Proxima Nova"/>
                <a:ea typeface="Proxima Nova"/>
                <a:cs typeface="Proxima Nova"/>
                <a:sym typeface="Proxima Nova"/>
                <a:hlinkClick r:id="rId4"/>
              </a:rPr>
              <a:t>https://docs.unity3d.com/ScriptReference/KeyCode.html</a:t>
            </a:r>
            <a:endParaRPr sz="10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400">
                <a:solidFill>
                  <a:srgbClr val="666666"/>
                </a:solidFill>
                <a:latin typeface="Proxima Nova"/>
                <a:ea typeface="Proxima Nova"/>
                <a:cs typeface="Proxima Nova"/>
                <a:sym typeface="Proxima Nova"/>
              </a:rPr>
              <a:t>We previously made a simple interaction to log “Hello World” whenever the up arrow key is pressed.</a:t>
            </a:r>
          </a:p>
          <a:p>
            <a:pPr marL="0" marR="0" lvl="0" indent="0" algn="l" rtl="0">
              <a:lnSpc>
                <a:spcPct val="100000"/>
              </a:lnSpc>
              <a:spcBef>
                <a:spcPts val="0"/>
              </a:spcBef>
              <a:spcAft>
                <a:spcPts val="0"/>
              </a:spcAft>
              <a:buNone/>
            </a:pPr>
            <a:endParaRPr lang="en-US"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sp>
        <p:nvSpPr>
          <p:cNvPr id="126" name="Google Shape;126;p20"/>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20"/>
          <p:cNvPicPr preferRelativeResize="0"/>
          <p:nvPr/>
        </p:nvPicPr>
        <p:blipFill>
          <a:blip r:embed="rId5">
            <a:alphaModFix/>
          </a:blip>
          <a:stretch>
            <a:fillRect/>
          </a:stretch>
        </p:blipFill>
        <p:spPr>
          <a:xfrm>
            <a:off x="4343705" y="642488"/>
            <a:ext cx="1385550" cy="850981"/>
          </a:xfrm>
          <a:prstGeom prst="rect">
            <a:avLst/>
          </a:prstGeom>
          <a:noFill/>
          <a:ln>
            <a:noFill/>
          </a:ln>
        </p:spPr>
      </p:pic>
      <p:pic>
        <p:nvPicPr>
          <p:cNvPr id="128" name="Google Shape;128;p20"/>
          <p:cNvPicPr preferRelativeResize="0"/>
          <p:nvPr/>
        </p:nvPicPr>
        <p:blipFill>
          <a:blip r:embed="rId6">
            <a:alphaModFix/>
          </a:blip>
          <a:stretch>
            <a:fillRect/>
          </a:stretch>
        </p:blipFill>
        <p:spPr>
          <a:xfrm>
            <a:off x="4343710" y="1619714"/>
            <a:ext cx="1385541" cy="439322"/>
          </a:xfrm>
          <a:prstGeom prst="rect">
            <a:avLst/>
          </a:prstGeom>
          <a:noFill/>
          <a:ln>
            <a:noFill/>
          </a:ln>
        </p:spPr>
      </p:pic>
      <p:pic>
        <p:nvPicPr>
          <p:cNvPr id="2" name="Picture 1">
            <a:extLst>
              <a:ext uri="{FF2B5EF4-FFF2-40B4-BE49-F238E27FC236}">
                <a16:creationId xmlns:a16="http://schemas.microsoft.com/office/drawing/2014/main" id="{AC78AE49-B76E-47D5-BE00-E551123D3BFF}"/>
              </a:ext>
            </a:extLst>
          </p:cNvPr>
          <p:cNvPicPr>
            <a:picLocks noChangeAspect="1"/>
          </p:cNvPicPr>
          <p:nvPr/>
        </p:nvPicPr>
        <p:blipFill>
          <a:blip r:embed="rId7"/>
          <a:stretch>
            <a:fillRect/>
          </a:stretch>
        </p:blipFill>
        <p:spPr>
          <a:xfrm>
            <a:off x="5729251" y="339365"/>
            <a:ext cx="3414749" cy="30464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445025"/>
            <a:ext cx="38664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a:solidFill>
                  <a:srgbClr val="000000"/>
                </a:solidFill>
                <a:latin typeface="Proxima Nova Extrabold"/>
                <a:ea typeface="Proxima Nova Extrabold"/>
                <a:cs typeface="Proxima Nova Extrabold"/>
                <a:sym typeface="Proxima Nova Extrabold"/>
              </a:rPr>
              <a:t>Exercise</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endParaRPr>
              <a:solidFill>
                <a:srgbClr val="666666"/>
              </a:solidFill>
              <a:latin typeface="Proxima Nova Semibold"/>
              <a:ea typeface="Proxima Nova Semibold"/>
              <a:cs typeface="Proxima Nova Semibold"/>
              <a:sym typeface="Proxima Nova Semibold"/>
            </a:endParaRPr>
          </a:p>
        </p:txBody>
      </p:sp>
      <p:sp>
        <p:nvSpPr>
          <p:cNvPr id="125" name="Google Shape;125;p20"/>
          <p:cNvSpPr txBox="1">
            <a:spLocks noGrp="1"/>
          </p:cNvSpPr>
          <p:nvPr>
            <p:ph type="body" idx="1"/>
          </p:nvPr>
        </p:nvSpPr>
        <p:spPr>
          <a:xfrm>
            <a:off x="311700" y="982050"/>
            <a:ext cx="3794700"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Get a key press.</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000" u="sng">
                <a:solidFill>
                  <a:schemeClr val="hlink"/>
                </a:solidFill>
                <a:latin typeface="Proxima Nova"/>
                <a:ea typeface="Proxima Nova"/>
                <a:cs typeface="Proxima Nova"/>
                <a:sym typeface="Proxima Nova"/>
                <a:hlinkClick r:id="rId3"/>
              </a:rPr>
              <a:t>https://docs.unity3d.com/ScriptReference/Input.GetKey.html</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Keycode reference:</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000" u="sng">
                <a:solidFill>
                  <a:schemeClr val="hlink"/>
                </a:solidFill>
                <a:latin typeface="Proxima Nova"/>
                <a:ea typeface="Proxima Nova"/>
                <a:cs typeface="Proxima Nova"/>
                <a:sym typeface="Proxima Nova"/>
                <a:hlinkClick r:id="rId4"/>
              </a:rPr>
              <a:t>https://docs.unity3d.com/ScriptReference/KeyCode.html</a:t>
            </a:r>
            <a:endParaRPr sz="10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lang="en-AU"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400">
                <a:solidFill>
                  <a:srgbClr val="666666"/>
                </a:solidFill>
                <a:latin typeface="Proxima Nova"/>
                <a:ea typeface="Proxima Nova"/>
                <a:cs typeface="Proxima Nova"/>
                <a:sym typeface="Proxima Nova"/>
              </a:rPr>
              <a:t>We previously made a simple interaction to log “Hello World” whenever the up arrow key is pressed.</a:t>
            </a:r>
          </a:p>
          <a:p>
            <a:pPr marL="0" marR="0" lvl="0" indent="0" algn="l" rtl="0">
              <a:lnSpc>
                <a:spcPct val="100000"/>
              </a:lnSpc>
              <a:spcBef>
                <a:spcPts val="0"/>
              </a:spcBef>
              <a:spcAft>
                <a:spcPts val="0"/>
              </a:spcAft>
              <a:buNone/>
            </a:pPr>
            <a:endParaRPr lang="en-US"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400">
                <a:solidFill>
                  <a:srgbClr val="666666"/>
                </a:solidFill>
                <a:latin typeface="Proxima Nova"/>
                <a:ea typeface="Proxima Nova"/>
                <a:cs typeface="Proxima Nova"/>
                <a:sym typeface="Proxima Nova"/>
              </a:rPr>
              <a:t>Can you make a similar interaction to</a:t>
            </a:r>
          </a:p>
          <a:p>
            <a:pPr marL="285750" indent="-285750"/>
            <a:r>
              <a:rPr lang="en-US" sz="1400">
                <a:solidFill>
                  <a:srgbClr val="666666"/>
                </a:solidFill>
                <a:latin typeface="Proxima Nova"/>
                <a:ea typeface="Proxima Nova"/>
                <a:cs typeface="Proxima Nova"/>
                <a:sym typeface="Proxima Nova"/>
              </a:rPr>
              <a:t>Move the cube</a:t>
            </a:r>
          </a:p>
          <a:p>
            <a:pPr marL="285750" indent="-285750"/>
            <a:r>
              <a:rPr lang="en-US" sz="1400">
                <a:solidFill>
                  <a:srgbClr val="666666"/>
                </a:solidFill>
                <a:latin typeface="Proxima Nova"/>
                <a:ea typeface="Proxima Nova"/>
                <a:cs typeface="Proxima Nova"/>
                <a:sym typeface="Proxima Nova"/>
              </a:rPr>
              <a:t>Change the </a:t>
            </a:r>
            <a:r>
              <a:rPr lang="en-US" sz="1400" err="1">
                <a:solidFill>
                  <a:srgbClr val="666666"/>
                </a:solidFill>
                <a:latin typeface="Proxima Nova"/>
                <a:ea typeface="Proxima Nova"/>
                <a:cs typeface="Proxima Nova"/>
                <a:sym typeface="Proxima Nova"/>
              </a:rPr>
              <a:t>colour</a:t>
            </a:r>
            <a:r>
              <a:rPr lang="en-US" sz="1400">
                <a:solidFill>
                  <a:srgbClr val="666666"/>
                </a:solidFill>
                <a:latin typeface="Proxima Nova"/>
                <a:ea typeface="Proxima Nova"/>
                <a:cs typeface="Proxima Nova"/>
                <a:sym typeface="Proxima Nova"/>
              </a:rPr>
              <a:t> of the cube? </a:t>
            </a:r>
          </a:p>
          <a:p>
            <a:pPr marL="285750" indent="-285750"/>
            <a:r>
              <a:rPr lang="en-US" sz="1400">
                <a:solidFill>
                  <a:srgbClr val="666666"/>
                </a:solidFill>
                <a:latin typeface="Proxima Nova"/>
                <a:ea typeface="Proxima Nova"/>
                <a:cs typeface="Proxima Nova"/>
                <a:sym typeface="Proxima Nova"/>
              </a:rPr>
              <a:t>Rotate the cube (hint: </a:t>
            </a:r>
            <a:r>
              <a:rPr lang="en-US" sz="1400" err="1">
                <a:solidFill>
                  <a:srgbClr val="666666"/>
                </a:solidFill>
                <a:latin typeface="Proxima Nova"/>
                <a:ea typeface="Proxima Nova"/>
                <a:cs typeface="Proxima Nova"/>
                <a:sym typeface="Proxima Nova"/>
              </a:rPr>
              <a:t>transform.rotation</a:t>
            </a:r>
            <a:r>
              <a:rPr lang="en-US" sz="1400">
                <a:solidFill>
                  <a:srgbClr val="666666"/>
                </a:solidFill>
                <a:latin typeface="Proxima Nova"/>
                <a:ea typeface="Proxima Nova"/>
                <a:cs typeface="Proxima Nova"/>
                <a:sym typeface="Proxima Nova"/>
              </a:rPr>
              <a:t> += new </a:t>
            </a:r>
            <a:r>
              <a:rPr lang="en-US" sz="1400" err="1">
                <a:solidFill>
                  <a:srgbClr val="666666"/>
                </a:solidFill>
                <a:latin typeface="Proxima Nova"/>
                <a:ea typeface="Proxima Nova"/>
                <a:cs typeface="Proxima Nova"/>
                <a:sym typeface="Proxima Nova"/>
              </a:rPr>
              <a:t>Quternion</a:t>
            </a:r>
            <a:r>
              <a:rPr lang="en-US" sz="1400">
                <a:solidFill>
                  <a:srgbClr val="666666"/>
                </a:solidFill>
                <a:latin typeface="Proxima Nova"/>
                <a:ea typeface="Proxima Nova"/>
                <a:cs typeface="Proxima Nova"/>
                <a:sym typeface="Proxima Nova"/>
              </a:rPr>
              <a:t>(</a:t>
            </a:r>
            <a:r>
              <a:rPr lang="en-US" sz="1400" err="1">
                <a:solidFill>
                  <a:srgbClr val="666666"/>
                </a:solidFill>
                <a:latin typeface="Proxima Nova"/>
                <a:ea typeface="Proxima Nova"/>
                <a:cs typeface="Proxima Nova"/>
                <a:sym typeface="Proxima Nova"/>
              </a:rPr>
              <a:t>x,y,z,w</a:t>
            </a:r>
            <a:r>
              <a:rPr lang="en-US" sz="1400">
                <a:solidFill>
                  <a:srgbClr val="666666"/>
                </a:solidFill>
                <a:latin typeface="Proxima Nova"/>
                <a:ea typeface="Proxima Nova"/>
                <a:cs typeface="Proxima Nova"/>
                <a:sym typeface="Proxima Nova"/>
              </a:rPr>
              <a:t>), or </a:t>
            </a:r>
            <a:r>
              <a:rPr lang="en-US" sz="1400" err="1">
                <a:solidFill>
                  <a:srgbClr val="666666"/>
                </a:solidFill>
                <a:latin typeface="Proxima Nova"/>
                <a:ea typeface="Proxima Nova"/>
                <a:cs typeface="Proxima Nova"/>
                <a:sym typeface="Proxima Nova"/>
              </a:rPr>
              <a:t>transform.Rotate</a:t>
            </a:r>
            <a:r>
              <a:rPr lang="en-US" sz="1400">
                <a:solidFill>
                  <a:srgbClr val="666666"/>
                </a:solidFill>
                <a:latin typeface="Proxima Nova"/>
                <a:ea typeface="Proxima Nova"/>
                <a:cs typeface="Proxima Nova"/>
                <a:sym typeface="Proxima Nova"/>
              </a:rPr>
              <a:t>(), you can find references to these methods from the documentation too)</a:t>
            </a:r>
          </a:p>
          <a:p>
            <a:pPr marL="0" marR="0" lvl="0" indent="0" algn="l" rtl="0">
              <a:lnSpc>
                <a:spcPct val="100000"/>
              </a:lnSpc>
              <a:spcBef>
                <a:spcPts val="0"/>
              </a:spcBef>
              <a:spcAft>
                <a:spcPts val="0"/>
              </a:spcAft>
              <a:buNone/>
            </a:pPr>
            <a:endParaRPr lang="en-US"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sp>
        <p:nvSpPr>
          <p:cNvPr id="126" name="Google Shape;126;p20"/>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20"/>
          <p:cNvPicPr preferRelativeResize="0"/>
          <p:nvPr/>
        </p:nvPicPr>
        <p:blipFill>
          <a:blip r:embed="rId5">
            <a:alphaModFix/>
          </a:blip>
          <a:stretch>
            <a:fillRect/>
          </a:stretch>
        </p:blipFill>
        <p:spPr>
          <a:xfrm>
            <a:off x="4343705" y="642488"/>
            <a:ext cx="1385550" cy="850981"/>
          </a:xfrm>
          <a:prstGeom prst="rect">
            <a:avLst/>
          </a:prstGeom>
          <a:noFill/>
          <a:ln>
            <a:noFill/>
          </a:ln>
        </p:spPr>
      </p:pic>
      <p:pic>
        <p:nvPicPr>
          <p:cNvPr id="128" name="Google Shape;128;p20"/>
          <p:cNvPicPr preferRelativeResize="0"/>
          <p:nvPr/>
        </p:nvPicPr>
        <p:blipFill>
          <a:blip r:embed="rId6">
            <a:alphaModFix/>
          </a:blip>
          <a:stretch>
            <a:fillRect/>
          </a:stretch>
        </p:blipFill>
        <p:spPr>
          <a:xfrm>
            <a:off x="4343710" y="1619714"/>
            <a:ext cx="1385541" cy="439322"/>
          </a:xfrm>
          <a:prstGeom prst="rect">
            <a:avLst/>
          </a:prstGeom>
          <a:noFill/>
          <a:ln>
            <a:noFill/>
          </a:ln>
        </p:spPr>
      </p:pic>
      <p:pic>
        <p:nvPicPr>
          <p:cNvPr id="2" name="Picture 1">
            <a:extLst>
              <a:ext uri="{FF2B5EF4-FFF2-40B4-BE49-F238E27FC236}">
                <a16:creationId xmlns:a16="http://schemas.microsoft.com/office/drawing/2014/main" id="{AC78AE49-B76E-47D5-BE00-E551123D3BFF}"/>
              </a:ext>
            </a:extLst>
          </p:cNvPr>
          <p:cNvPicPr>
            <a:picLocks noChangeAspect="1"/>
          </p:cNvPicPr>
          <p:nvPr/>
        </p:nvPicPr>
        <p:blipFill>
          <a:blip r:embed="rId7"/>
          <a:stretch>
            <a:fillRect/>
          </a:stretch>
        </p:blipFill>
        <p:spPr>
          <a:xfrm>
            <a:off x="5729251" y="339365"/>
            <a:ext cx="3414749" cy="3046492"/>
          </a:xfrm>
          <a:prstGeom prst="rect">
            <a:avLst/>
          </a:prstGeom>
        </p:spPr>
      </p:pic>
    </p:spTree>
    <p:extLst>
      <p:ext uri="{BB962C8B-B14F-4D97-AF65-F5344CB8AC3E}">
        <p14:creationId xmlns:p14="http://schemas.microsoft.com/office/powerpoint/2010/main" val="77609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
                <a:solidFill>
                  <a:srgbClr val="666666"/>
                </a:solidFill>
                <a:latin typeface="Proxima Nova Semibold"/>
                <a:ea typeface="Proxima Nova Semibold"/>
                <a:cs typeface="Proxima Nova Semibold"/>
                <a:sym typeface="Proxima Nova Semibold"/>
              </a:rPr>
              <a:t>Debugging</a:t>
            </a:r>
            <a:endParaRPr>
              <a:solidFill>
                <a:srgbClr val="666666"/>
              </a:solidFill>
              <a:latin typeface="Proxima Nova Semibold"/>
              <a:ea typeface="Proxima Nova Semibold"/>
              <a:cs typeface="Proxima Nova Semibold"/>
              <a:sym typeface="Proxima Nova Semibold"/>
            </a:endParaRPr>
          </a:p>
        </p:txBody>
      </p:sp>
      <p:sp>
        <p:nvSpPr>
          <p:cNvPr id="135" name="Google Shape;135;p21"/>
          <p:cNvSpPr txBox="1">
            <a:spLocks noGrp="1"/>
          </p:cNvSpPr>
          <p:nvPr>
            <p:ph type="body" idx="1"/>
          </p:nvPr>
        </p:nvSpPr>
        <p:spPr>
          <a:xfrm>
            <a:off x="311700" y="1832850"/>
            <a:ext cx="37947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b="1">
                <a:solidFill>
                  <a:srgbClr val="666666"/>
                </a:solidFill>
                <a:latin typeface="Proxima Nova"/>
                <a:ea typeface="Proxima Nova"/>
                <a:cs typeface="Proxima Nova"/>
                <a:sym typeface="Proxima Nova"/>
              </a:rPr>
              <a:t>Debug.Log(); </a:t>
            </a:r>
            <a:br>
              <a:rPr lang="en" sz="1400">
                <a:solidFill>
                  <a:srgbClr val="666666"/>
                </a:solidFill>
                <a:latin typeface="Proxima Nova"/>
                <a:ea typeface="Proxima Nova"/>
                <a:cs typeface="Proxima Nova"/>
                <a:sym typeface="Proxima Nova"/>
              </a:rPr>
            </a:b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1400">
                <a:solidFill>
                  <a:srgbClr val="666666"/>
                </a:solidFill>
                <a:latin typeface="Proxima Nova"/>
                <a:ea typeface="Proxima Nova"/>
                <a:cs typeface="Proxima Nova"/>
                <a:sym typeface="Proxima Nova"/>
              </a:rPr>
              <a:t>Helps tell you if a piece of code is running.</a:t>
            </a: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1400">
                <a:solidFill>
                  <a:srgbClr val="666666"/>
                </a:solidFill>
                <a:latin typeface="Proxima Nova"/>
                <a:ea typeface="Proxima Nova"/>
                <a:cs typeface="Proxima Nova"/>
                <a:sym typeface="Proxima Nova"/>
              </a:rPr>
              <a:t>Prints the values of variables.</a:t>
            </a: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sp>
        <p:nvSpPr>
          <p:cNvPr id="136" name="Google Shape;136;p21"/>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1"/>
          <p:cNvPicPr preferRelativeResize="0"/>
          <p:nvPr/>
        </p:nvPicPr>
        <p:blipFill>
          <a:blip r:embed="rId3">
            <a:alphaModFix/>
          </a:blip>
          <a:stretch>
            <a:fillRect/>
          </a:stretch>
        </p:blipFill>
        <p:spPr>
          <a:xfrm>
            <a:off x="4746525" y="161113"/>
            <a:ext cx="3829050" cy="962025"/>
          </a:xfrm>
          <a:prstGeom prst="rect">
            <a:avLst/>
          </a:prstGeom>
          <a:noFill/>
          <a:ln>
            <a:noFill/>
          </a:ln>
        </p:spPr>
      </p:pic>
      <p:pic>
        <p:nvPicPr>
          <p:cNvPr id="138" name="Google Shape;138;p21"/>
          <p:cNvPicPr preferRelativeResize="0"/>
          <p:nvPr/>
        </p:nvPicPr>
        <p:blipFill>
          <a:blip r:embed="rId4">
            <a:alphaModFix/>
          </a:blip>
          <a:stretch>
            <a:fillRect/>
          </a:stretch>
        </p:blipFill>
        <p:spPr>
          <a:xfrm>
            <a:off x="4802570" y="1177870"/>
            <a:ext cx="3716950" cy="1230900"/>
          </a:xfrm>
          <a:prstGeom prst="rect">
            <a:avLst/>
          </a:prstGeom>
          <a:noFill/>
          <a:ln>
            <a:noFill/>
          </a:ln>
        </p:spPr>
      </p:pic>
      <p:pic>
        <p:nvPicPr>
          <p:cNvPr id="139" name="Google Shape;139;p21"/>
          <p:cNvPicPr preferRelativeResize="0"/>
          <p:nvPr/>
        </p:nvPicPr>
        <p:blipFill>
          <a:blip r:embed="rId5">
            <a:alphaModFix/>
          </a:blip>
          <a:stretch>
            <a:fillRect/>
          </a:stretch>
        </p:blipFill>
        <p:spPr>
          <a:xfrm>
            <a:off x="4822013" y="2817125"/>
            <a:ext cx="3686175" cy="828675"/>
          </a:xfrm>
          <a:prstGeom prst="rect">
            <a:avLst/>
          </a:prstGeom>
          <a:noFill/>
          <a:ln>
            <a:noFill/>
          </a:ln>
        </p:spPr>
      </p:pic>
      <p:pic>
        <p:nvPicPr>
          <p:cNvPr id="140" name="Google Shape;140;p21"/>
          <p:cNvPicPr preferRelativeResize="0"/>
          <p:nvPr/>
        </p:nvPicPr>
        <p:blipFill>
          <a:blip r:embed="rId6">
            <a:alphaModFix/>
          </a:blip>
          <a:stretch>
            <a:fillRect/>
          </a:stretch>
        </p:blipFill>
        <p:spPr>
          <a:xfrm>
            <a:off x="4750587" y="3706500"/>
            <a:ext cx="3829050" cy="12514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algn="ctr">
              <a:lnSpc>
                <a:spcPct val="100000"/>
              </a:lnSpc>
              <a:buClr>
                <a:schemeClr val="dk1"/>
              </a:buClr>
              <a:buSzPct val="100000"/>
            </a:pPr>
            <a:r>
              <a:rPr lang="en" sz="5200">
                <a:solidFill>
                  <a:srgbClr val="3D85C6"/>
                </a:solidFill>
                <a:latin typeface="Proxima Nova Extrabold"/>
                <a:ea typeface="Proxima Nova Extrabold"/>
                <a:cs typeface="Proxima Nova Extrabold"/>
                <a:sym typeface="Proxima Nova Extrabold"/>
              </a:rPr>
              <a:t>Demonstrator Staff</a:t>
            </a:r>
            <a:endParaRPr>
              <a:solidFill>
                <a:srgbClr val="3D85C6"/>
              </a:solidFill>
              <a:latin typeface="Proxima Nova Extrabold"/>
              <a:ea typeface="Proxima Nova Extrabold"/>
              <a:cs typeface="Proxima Nova Extrabold"/>
              <a:sym typeface="Proxima Nova Extrabold"/>
            </a:endParaRPr>
          </a:p>
        </p:txBody>
      </p:sp>
      <p:sp>
        <p:nvSpPr>
          <p:cNvPr id="112" name="Google Shape;112;p27"/>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800"/>
              <a:buNone/>
            </a:pPr>
            <a:endParaRPr sz="2800"/>
          </a:p>
          <a:p>
            <a:pPr marL="0" lvl="0" indent="0" algn="ctr">
              <a:buNone/>
            </a:pPr>
            <a:r>
              <a:rPr lang="en-AU" sz="2400">
                <a:latin typeface="Roboto"/>
                <a:ea typeface="Roboto"/>
                <a:cs typeface="Roboto"/>
                <a:sym typeface="Roboto"/>
              </a:rPr>
              <a:t>Ben, </a:t>
            </a:r>
            <a:r>
              <a:rPr lang="en" sz="2400">
                <a:latin typeface="Roboto"/>
                <a:ea typeface="Roboto"/>
                <a:cs typeface="Roboto"/>
                <a:sym typeface="Roboto"/>
              </a:rPr>
              <a:t>Leon, </a:t>
            </a:r>
            <a:r>
              <a:rPr lang="en-AU" sz="2400">
                <a:latin typeface="Roboto"/>
                <a:ea typeface="Roboto"/>
                <a:cs typeface="Roboto"/>
                <a:sym typeface="Roboto"/>
              </a:rPr>
              <a:t>Richard, </a:t>
            </a:r>
            <a:r>
              <a:rPr lang="en" sz="2400">
                <a:latin typeface="Roboto"/>
                <a:ea typeface="Roboto"/>
                <a:cs typeface="Roboto"/>
                <a:sym typeface="Roboto"/>
              </a:rPr>
              <a:t>Shuvodeep, Thisura, </a:t>
            </a:r>
            <a:r>
              <a:rPr lang="en-AU" sz="2400" err="1">
                <a:latin typeface="Roboto"/>
                <a:ea typeface="Roboto"/>
                <a:cs typeface="Roboto"/>
                <a:sym typeface="Roboto"/>
              </a:rPr>
              <a:t>Yanzhuo</a:t>
            </a:r>
            <a:r>
              <a:rPr lang="en-AU" sz="2400">
                <a:latin typeface="Roboto"/>
                <a:ea typeface="Roboto"/>
                <a:cs typeface="Roboto"/>
                <a:sym typeface="Roboto"/>
              </a:rPr>
              <a:t> , </a:t>
            </a:r>
            <a:r>
              <a:rPr lang="en" sz="2400">
                <a:latin typeface="Roboto"/>
                <a:ea typeface="Roboto"/>
                <a:cs typeface="Roboto"/>
                <a:sym typeface="Roboto"/>
              </a:rPr>
              <a:t>Zhijiang </a:t>
            </a:r>
            <a:endParaRPr sz="24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
                <a:solidFill>
                  <a:srgbClr val="666666"/>
                </a:solidFill>
                <a:latin typeface="Proxima Nova Semibold"/>
                <a:ea typeface="Proxima Nova Semibold"/>
                <a:cs typeface="Proxima Nova Semibold"/>
                <a:sym typeface="Proxima Nova Semibold"/>
              </a:rPr>
              <a:t>API Documentation</a:t>
            </a:r>
            <a:endParaRPr>
              <a:solidFill>
                <a:srgbClr val="666666"/>
              </a:solidFill>
              <a:latin typeface="Proxima Nova Semibold"/>
              <a:ea typeface="Proxima Nova Semibold"/>
              <a:cs typeface="Proxima Nova Semibold"/>
              <a:sym typeface="Proxima Nova Semibold"/>
            </a:endParaRPr>
          </a:p>
        </p:txBody>
      </p:sp>
      <p:sp>
        <p:nvSpPr>
          <p:cNvPr id="146" name="Google Shape;146;p22"/>
          <p:cNvSpPr txBox="1">
            <a:spLocks noGrp="1"/>
          </p:cNvSpPr>
          <p:nvPr>
            <p:ph type="body" idx="1"/>
          </p:nvPr>
        </p:nvSpPr>
        <p:spPr>
          <a:xfrm>
            <a:off x="315675" y="1839375"/>
            <a:ext cx="3794700" cy="3179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300">
                <a:solidFill>
                  <a:srgbClr val="666666"/>
                </a:solidFill>
                <a:latin typeface="Proxima Nova"/>
                <a:ea typeface="Proxima Nova"/>
                <a:cs typeface="Proxima Nova"/>
                <a:sym typeface="Proxima Nova"/>
              </a:rPr>
              <a:t>Explains everything about coding with the unity libraries.</a:t>
            </a: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1300" u="sng">
                <a:solidFill>
                  <a:schemeClr val="hlink"/>
                </a:solidFill>
                <a:latin typeface="Proxima Nova"/>
                <a:ea typeface="Proxima Nova"/>
                <a:cs typeface="Proxima Nova"/>
                <a:sym typeface="Proxima Nova"/>
                <a:hlinkClick r:id="rId3"/>
              </a:rPr>
              <a:t>https://docs.unity3d.com/ScriptReference/</a:t>
            </a: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1300">
                <a:solidFill>
                  <a:srgbClr val="666666"/>
                </a:solidFill>
                <a:latin typeface="Proxima Nova"/>
                <a:ea typeface="Proxima Nova"/>
                <a:cs typeface="Proxima Nova"/>
                <a:sym typeface="Proxima Nova"/>
              </a:rPr>
              <a:t>Also check out:</a:t>
            </a:r>
            <a:endParaRPr sz="7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700" u="sng">
                <a:solidFill>
                  <a:schemeClr val="hlink"/>
                </a:solidFill>
                <a:latin typeface="Proxima Nova"/>
                <a:ea typeface="Proxima Nova"/>
                <a:cs typeface="Proxima Nova"/>
                <a:sym typeface="Proxima Nova"/>
                <a:hlinkClick r:id="rId4"/>
              </a:rPr>
              <a:t>https://docs.unity3d.com/ScriptReference/Input.html</a:t>
            </a:r>
            <a:endParaRPr sz="7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700" u="sng">
                <a:solidFill>
                  <a:schemeClr val="hlink"/>
                </a:solidFill>
                <a:latin typeface="Proxima Nova"/>
                <a:ea typeface="Proxima Nova"/>
                <a:cs typeface="Proxima Nova"/>
                <a:sym typeface="Proxima Nova"/>
                <a:hlinkClick r:id="rId5"/>
              </a:rPr>
              <a:t>https://docs.unity3d.com/ScriptReference/Vector3.html</a:t>
            </a:r>
            <a:endParaRPr sz="7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700" u="sng">
                <a:solidFill>
                  <a:schemeClr val="hlink"/>
                </a:solidFill>
                <a:latin typeface="Proxima Nova"/>
                <a:ea typeface="Proxima Nova"/>
                <a:cs typeface="Proxima Nova"/>
                <a:sym typeface="Proxima Nova"/>
                <a:hlinkClick r:id="rId6"/>
              </a:rPr>
              <a:t>https://docs.unity3d.com/ScriptReference/Collider.html</a:t>
            </a:r>
            <a:endParaRPr sz="7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endParaRPr sz="13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300">
              <a:solidFill>
                <a:srgbClr val="666666"/>
              </a:solidFill>
              <a:latin typeface="Proxima Nova"/>
              <a:ea typeface="Proxima Nova"/>
              <a:cs typeface="Proxima Nova"/>
              <a:sym typeface="Proxima Nova"/>
            </a:endParaRPr>
          </a:p>
        </p:txBody>
      </p:sp>
      <p:sp>
        <p:nvSpPr>
          <p:cNvPr id="147" name="Google Shape;147;p22"/>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2"/>
          <p:cNvPicPr preferRelativeResize="0"/>
          <p:nvPr/>
        </p:nvPicPr>
        <p:blipFill>
          <a:blip r:embed="rId7">
            <a:alphaModFix/>
          </a:blip>
          <a:stretch>
            <a:fillRect/>
          </a:stretch>
        </p:blipFill>
        <p:spPr>
          <a:xfrm>
            <a:off x="4233761" y="0"/>
            <a:ext cx="4834028" cy="5143500"/>
          </a:xfrm>
          <a:prstGeom prst="rect">
            <a:avLst/>
          </a:prstGeom>
          <a:noFill/>
          <a:ln>
            <a:noFill/>
          </a:ln>
        </p:spPr>
      </p:pic>
      <p:sp>
        <p:nvSpPr>
          <p:cNvPr id="149" name="Google Shape;149;p22"/>
          <p:cNvSpPr txBox="1"/>
          <p:nvPr/>
        </p:nvSpPr>
        <p:spPr>
          <a:xfrm>
            <a:off x="1707615" y="4888964"/>
            <a:ext cx="272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8"/>
              </a:rPr>
              <a:t>https://docs.unity3d.com/ScriptReference/GameObject.html</a:t>
            </a:r>
            <a:endParaRPr sz="700"/>
          </a:p>
          <a:p>
            <a:pPr marL="0" lvl="0" indent="0" algn="l" rtl="0">
              <a:spcBef>
                <a:spcPts val="0"/>
              </a:spcBef>
              <a:spcAft>
                <a:spcPts val="0"/>
              </a:spcAft>
              <a:buNone/>
            </a:pP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
                <a:solidFill>
                  <a:srgbClr val="666666"/>
                </a:solidFill>
                <a:latin typeface="Proxima Nova Semibold"/>
                <a:ea typeface="Proxima Nova Semibold"/>
                <a:cs typeface="Proxima Nova Semibold"/>
                <a:sym typeface="Proxima Nova Semibold"/>
              </a:rPr>
              <a:t>Assets</a:t>
            </a:r>
            <a:endParaRPr>
              <a:solidFill>
                <a:srgbClr val="666666"/>
              </a:solidFill>
              <a:latin typeface="Proxima Nova Semibold"/>
              <a:ea typeface="Proxima Nova Semibold"/>
              <a:cs typeface="Proxima Nova Semibold"/>
              <a:sym typeface="Proxima Nova Semibold"/>
            </a:endParaRPr>
          </a:p>
        </p:txBody>
      </p:sp>
      <p:sp>
        <p:nvSpPr>
          <p:cNvPr id="155" name="Google Shape;155;p23"/>
          <p:cNvSpPr txBox="1">
            <a:spLocks noGrp="1"/>
          </p:cNvSpPr>
          <p:nvPr>
            <p:ph type="body" idx="1"/>
          </p:nvPr>
        </p:nvSpPr>
        <p:spPr>
          <a:xfrm>
            <a:off x="315675" y="1839375"/>
            <a:ext cx="37947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400">
                <a:solidFill>
                  <a:srgbClr val="666666"/>
                </a:solidFill>
                <a:latin typeface="Proxima Nova"/>
                <a:ea typeface="Proxima Nova"/>
                <a:cs typeface="Proxima Nova"/>
                <a:sym typeface="Proxima Nova"/>
              </a:rPr>
              <a:t>You are free to use Unity Assets from the store so long as you take the following into account. </a:t>
            </a:r>
            <a:endParaRPr sz="1400">
              <a:solidFill>
                <a:srgbClr val="666666"/>
              </a:solidFill>
              <a:latin typeface="Proxima Nova"/>
              <a:ea typeface="Proxima Nova"/>
              <a:cs typeface="Proxima Nova"/>
              <a:sym typeface="Proxima Nova"/>
            </a:endParaRPr>
          </a:p>
          <a:p>
            <a:pPr marL="457200" lvl="0" indent="-317500" algn="l" rtl="0">
              <a:lnSpc>
                <a:spcPct val="105000"/>
              </a:lnSpc>
              <a:spcBef>
                <a:spcPts val="1200"/>
              </a:spcBef>
              <a:spcAft>
                <a:spcPts val="0"/>
              </a:spcAft>
              <a:buClr>
                <a:srgbClr val="666666"/>
              </a:buClr>
              <a:buSzPts val="1400"/>
              <a:buFont typeface="Proxima Nova"/>
              <a:buAutoNum type="arabicPeriod"/>
            </a:pPr>
            <a:r>
              <a:rPr lang="en" sz="1400">
                <a:solidFill>
                  <a:srgbClr val="666666"/>
                </a:solidFill>
                <a:latin typeface="Proxima Nova"/>
                <a:ea typeface="Proxima Nova"/>
                <a:cs typeface="Proxima Nova"/>
                <a:sym typeface="Proxima Nova"/>
              </a:rPr>
              <a:t>You need to reference it</a:t>
            </a:r>
            <a:endParaRPr sz="1400">
              <a:solidFill>
                <a:srgbClr val="666666"/>
              </a:solidFill>
              <a:latin typeface="Proxima Nova"/>
              <a:ea typeface="Proxima Nova"/>
              <a:cs typeface="Proxima Nova"/>
              <a:sym typeface="Proxima Nova"/>
            </a:endParaRPr>
          </a:p>
          <a:p>
            <a:pPr marL="457200" lvl="0" indent="-317500" algn="l" rtl="0">
              <a:lnSpc>
                <a:spcPct val="105000"/>
              </a:lnSpc>
              <a:spcBef>
                <a:spcPts val="0"/>
              </a:spcBef>
              <a:spcAft>
                <a:spcPts val="0"/>
              </a:spcAft>
              <a:buClr>
                <a:srgbClr val="666666"/>
              </a:buClr>
              <a:buSzPts val="1400"/>
              <a:buFont typeface="Proxima Nova"/>
              <a:buAutoNum type="arabicPeriod"/>
            </a:pPr>
            <a:r>
              <a:rPr lang="en" sz="1400">
                <a:solidFill>
                  <a:srgbClr val="666666"/>
                </a:solidFill>
                <a:latin typeface="Proxima Nova"/>
                <a:ea typeface="Proxima Nova"/>
                <a:cs typeface="Proxima Nova"/>
                <a:sym typeface="Proxima Nova"/>
              </a:rPr>
              <a:t>It's not the only thing in your prototype</a:t>
            </a:r>
            <a:endParaRPr sz="1400">
              <a:solidFill>
                <a:srgbClr val="666666"/>
              </a:solidFill>
              <a:latin typeface="Proxima Nova"/>
              <a:ea typeface="Proxima Nova"/>
              <a:cs typeface="Proxima Nova"/>
              <a:sym typeface="Proxima Nova"/>
            </a:endParaRPr>
          </a:p>
          <a:p>
            <a:pPr marL="457200" lvl="0" indent="-317500" algn="l" rtl="0">
              <a:lnSpc>
                <a:spcPct val="105000"/>
              </a:lnSpc>
              <a:spcBef>
                <a:spcPts val="0"/>
              </a:spcBef>
              <a:spcAft>
                <a:spcPts val="0"/>
              </a:spcAft>
              <a:buClr>
                <a:srgbClr val="666666"/>
              </a:buClr>
              <a:buSzPts val="1400"/>
              <a:buFont typeface="Proxima Nova"/>
              <a:buAutoNum type="arabicPeriod"/>
            </a:pPr>
            <a:r>
              <a:rPr lang="en" sz="1400">
                <a:solidFill>
                  <a:srgbClr val="666666"/>
                </a:solidFill>
                <a:latin typeface="Proxima Nova"/>
                <a:ea typeface="Proxima Nova"/>
                <a:cs typeface="Proxima Nova"/>
                <a:sym typeface="Proxima Nova"/>
              </a:rPr>
              <a:t>Serves a purpose</a:t>
            </a: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 sz="1400">
                <a:solidFill>
                  <a:srgbClr val="666666"/>
                </a:solidFill>
                <a:latin typeface="Proxima Nova"/>
                <a:ea typeface="Proxima Nova"/>
                <a:cs typeface="Proxima Nova"/>
                <a:sym typeface="Proxima Nova"/>
              </a:rPr>
              <a:t>Search the asset store for free assets.</a:t>
            </a: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r>
              <a:rPr lang="en" sz="1400">
                <a:solidFill>
                  <a:srgbClr val="666666"/>
                </a:solidFill>
                <a:latin typeface="Proxima Nova"/>
                <a:ea typeface="Proxima Nova"/>
                <a:cs typeface="Proxima Nova"/>
                <a:sym typeface="Proxima Nova"/>
              </a:rPr>
              <a:t>You don’t ever </a:t>
            </a:r>
            <a:r>
              <a:rPr lang="en" sz="1400" b="1">
                <a:solidFill>
                  <a:srgbClr val="666666"/>
                </a:solidFill>
                <a:latin typeface="Proxima Nova"/>
                <a:ea typeface="Proxima Nova"/>
                <a:cs typeface="Proxima Nova"/>
                <a:sym typeface="Proxima Nova"/>
              </a:rPr>
              <a:t>NEED</a:t>
            </a:r>
            <a:r>
              <a:rPr lang="en" sz="1400">
                <a:solidFill>
                  <a:srgbClr val="666666"/>
                </a:solidFill>
                <a:latin typeface="Proxima Nova"/>
                <a:ea typeface="Proxima Nova"/>
                <a:cs typeface="Proxima Nova"/>
                <a:sym typeface="Proxima Nova"/>
              </a:rPr>
              <a:t> to do this.</a:t>
            </a:r>
            <a:endParaRPr sz="1400">
              <a:solidFill>
                <a:srgbClr val="666666"/>
              </a:solidFill>
              <a:latin typeface="Proxima Nova"/>
              <a:ea typeface="Proxima Nova"/>
              <a:cs typeface="Proxima Nova"/>
              <a:sym typeface="Proxima Nova"/>
            </a:endParaRPr>
          </a:p>
        </p:txBody>
      </p:sp>
      <p:sp>
        <p:nvSpPr>
          <p:cNvPr id="156" name="Google Shape;156;p23"/>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311700" y="1223775"/>
            <a:ext cx="425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https://assetstore.unity.com/</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58" name="Google Shape;158;p23"/>
          <p:cNvSpPr txBox="1"/>
          <p:nvPr/>
        </p:nvSpPr>
        <p:spPr>
          <a:xfrm>
            <a:off x="4376675" y="4596350"/>
            <a:ext cx="47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4"/>
              </a:rPr>
              <a:t>https://assetstore.unity.com/packages/essentials/starter-assets-third-person-character-controller-196526#content</a:t>
            </a:r>
            <a:endParaRPr sz="700"/>
          </a:p>
          <a:p>
            <a:pPr marL="0" lvl="0" indent="0" algn="l" rtl="0">
              <a:spcBef>
                <a:spcPts val="0"/>
              </a:spcBef>
              <a:spcAft>
                <a:spcPts val="0"/>
              </a:spcAft>
              <a:buNone/>
            </a:pPr>
            <a:endParaRPr sz="700"/>
          </a:p>
        </p:txBody>
      </p:sp>
      <p:pic>
        <p:nvPicPr>
          <p:cNvPr id="159" name="Google Shape;159;p23"/>
          <p:cNvPicPr preferRelativeResize="0"/>
          <p:nvPr/>
        </p:nvPicPr>
        <p:blipFill>
          <a:blip r:embed="rId5">
            <a:alphaModFix/>
          </a:blip>
          <a:stretch>
            <a:fillRect/>
          </a:stretch>
        </p:blipFill>
        <p:spPr>
          <a:xfrm>
            <a:off x="4444450" y="1045169"/>
            <a:ext cx="4494799" cy="30628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D3D7-19B7-4B2F-BF40-078928E02871}"/>
              </a:ext>
            </a:extLst>
          </p:cNvPr>
          <p:cNvSpPr>
            <a:spLocks noGrp="1"/>
          </p:cNvSpPr>
          <p:nvPr>
            <p:ph type="title"/>
          </p:nvPr>
        </p:nvSpPr>
        <p:spPr/>
        <p:txBody>
          <a:bodyPr>
            <a:noAutofit/>
          </a:bodyPr>
          <a:lstStyle/>
          <a:p>
            <a:r>
              <a:rPr lang="en-AU" sz="3600"/>
              <a:t>Meta All-in-one SDK – Overview</a:t>
            </a:r>
            <a:br>
              <a:rPr lang="en-AU" sz="3600"/>
            </a:br>
            <a:endParaRPr lang="en-AU" sz="3600"/>
          </a:p>
        </p:txBody>
      </p:sp>
      <p:sp>
        <p:nvSpPr>
          <p:cNvPr id="4" name="Slide Number Placeholder 3">
            <a:extLst>
              <a:ext uri="{FF2B5EF4-FFF2-40B4-BE49-F238E27FC236}">
                <a16:creationId xmlns:a16="http://schemas.microsoft.com/office/drawing/2014/main" id="{276EE41E-8E1A-4F0B-ABFE-5F9DB66AF5A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00" b="0" i="0" u="none" strike="noStrike" kern="0" cap="none" spc="0" normalizeH="0" baseline="0" noProof="0" smtClean="0">
                <a:ln>
                  <a:noFill/>
                </a:ln>
                <a:solidFill>
                  <a:srgbClr val="2B1D3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600" b="0" i="0" u="none" strike="noStrike" kern="0" cap="none" spc="0" normalizeH="0" baseline="0" noProof="0">
              <a:ln>
                <a:noFill/>
              </a:ln>
              <a:solidFill>
                <a:srgbClr val="2B1D37"/>
              </a:solidFill>
              <a:effectLst/>
              <a:uLnTx/>
              <a:uFillTx/>
              <a:latin typeface="Arial"/>
              <a:cs typeface="Arial"/>
              <a:sym typeface="Arial"/>
            </a:endParaRPr>
          </a:p>
        </p:txBody>
      </p:sp>
      <p:pic>
        <p:nvPicPr>
          <p:cNvPr id="5" name="Picture 2" descr="Unity docs mental model and flow">
            <a:extLst>
              <a:ext uri="{FF2B5EF4-FFF2-40B4-BE49-F238E27FC236}">
                <a16:creationId xmlns:a16="http://schemas.microsoft.com/office/drawing/2014/main" id="{9A9546CF-C1C4-4DF6-B57A-3B863F180C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07"/>
          <a:stretch/>
        </p:blipFill>
        <p:spPr bwMode="auto">
          <a:xfrm>
            <a:off x="3014726" y="1063534"/>
            <a:ext cx="6006432" cy="40799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60E88B5-112E-4770-B52E-6970469F3225}"/>
              </a:ext>
            </a:extLst>
          </p:cNvPr>
          <p:cNvSpPr/>
          <p:nvPr/>
        </p:nvSpPr>
        <p:spPr>
          <a:xfrm>
            <a:off x="4203319" y="1063534"/>
            <a:ext cx="4898065" cy="182471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038F5899-EE30-4F57-8490-C0F27F117100}"/>
              </a:ext>
            </a:extLst>
          </p:cNvPr>
          <p:cNvSpPr txBox="1"/>
          <p:nvPr/>
        </p:nvSpPr>
        <p:spPr>
          <a:xfrm>
            <a:off x="574158" y="2310140"/>
            <a:ext cx="2948763" cy="738664"/>
          </a:xfrm>
          <a:prstGeom prst="rect">
            <a:avLst/>
          </a:prstGeom>
          <a:noFill/>
        </p:spPr>
        <p:txBody>
          <a:bodyPr wrap="square" rtlCol="0">
            <a:spAutoFit/>
          </a:bodyPr>
          <a:lstStyle/>
          <a:p>
            <a:r>
              <a:rPr lang="en-AU" b="1"/>
              <a:t>In this session, we will briefly cover every step circled in purple.</a:t>
            </a:r>
          </a:p>
        </p:txBody>
      </p:sp>
    </p:spTree>
    <p:extLst>
      <p:ext uri="{BB962C8B-B14F-4D97-AF65-F5344CB8AC3E}">
        <p14:creationId xmlns:p14="http://schemas.microsoft.com/office/powerpoint/2010/main" val="1015037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0128" y="445025"/>
            <a:ext cx="4194928" cy="1881900"/>
          </a:xfrm>
          <a:prstGeom prst="rect">
            <a:avLst/>
          </a:prstGeom>
        </p:spPr>
        <p:txBody>
          <a:bodyPr spcFirstLastPara="1" wrap="square" lIns="91425" tIns="91425" rIns="91425" bIns="91425" anchor="t" anchorCtr="0">
            <a:normAutofit/>
          </a:bodyPr>
          <a:lstStyle/>
          <a:p>
            <a:r>
              <a:rPr lang="en-AU">
                <a:latin typeface="Proxima Nova Extrabold"/>
                <a:ea typeface="Proxima Nova Extrabold"/>
                <a:cs typeface="Proxima Nova Extrabold"/>
                <a:sym typeface="Proxima Nova Extrabold"/>
              </a:rPr>
              <a:t>Meta</a:t>
            </a:r>
            <a:r>
              <a:rPr lang="en-AU">
                <a:solidFill>
                  <a:srgbClr val="000000"/>
                </a:solidFill>
                <a:latin typeface="Proxima Nova Extrabold"/>
                <a:ea typeface="Proxima Nova Extrabold"/>
                <a:cs typeface="Proxima Nova Extrabold"/>
                <a:sym typeface="Proxima Nova Extrabold"/>
              </a:rPr>
              <a:t>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Install from Unity </a:t>
            </a:r>
            <a:r>
              <a:rPr lang="en-AU" err="1">
                <a:solidFill>
                  <a:srgbClr val="666666"/>
                </a:solidFill>
                <a:latin typeface="Proxima Nova Semibold"/>
                <a:ea typeface="Proxima Nova Semibold"/>
                <a:cs typeface="Proxima Nova Semibold"/>
                <a:sym typeface="Proxima Nova Semibold"/>
              </a:rPr>
              <a:t>AssetStore</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78803" y="1839375"/>
            <a:ext cx="4031572"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Open last week’s project, then go to Window -&gt; Asset Store -&gt; Search online</a:t>
            </a:r>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CB960C0-ED4F-40D1-B6ED-0B5434BA553A}"/>
              </a:ext>
            </a:extLst>
          </p:cNvPr>
          <p:cNvPicPr>
            <a:picLocks noChangeAspect="1"/>
          </p:cNvPicPr>
          <p:nvPr/>
        </p:nvPicPr>
        <p:blipFill>
          <a:blip r:embed="rId3"/>
          <a:stretch>
            <a:fillRect/>
          </a:stretch>
        </p:blipFill>
        <p:spPr>
          <a:xfrm>
            <a:off x="4178100" y="0"/>
            <a:ext cx="4965140" cy="4854804"/>
          </a:xfrm>
          <a:prstGeom prst="rect">
            <a:avLst/>
          </a:prstGeom>
        </p:spPr>
      </p:pic>
      <p:cxnSp>
        <p:nvCxnSpPr>
          <p:cNvPr id="5" name="Straight Arrow Connector 4">
            <a:extLst>
              <a:ext uri="{FF2B5EF4-FFF2-40B4-BE49-F238E27FC236}">
                <a16:creationId xmlns:a16="http://schemas.microsoft.com/office/drawing/2014/main" id="{6F582AD3-6467-45ED-90F5-761D24FD629D}"/>
              </a:ext>
            </a:extLst>
          </p:cNvPr>
          <p:cNvCxnSpPr/>
          <p:nvPr/>
        </p:nvCxnSpPr>
        <p:spPr>
          <a:xfrm>
            <a:off x="2427402" y="2441542"/>
            <a:ext cx="3172120" cy="695333"/>
          </a:xfrm>
          <a:prstGeom prst="straightConnector1">
            <a:avLst/>
          </a:prstGeom>
          <a:ln w="381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0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80128" y="445025"/>
            <a:ext cx="4194928" cy="1881900"/>
          </a:xfrm>
          <a:prstGeom prst="rect">
            <a:avLst/>
          </a:prstGeom>
        </p:spPr>
        <p:txBody>
          <a:bodyPr spcFirstLastPara="1" wrap="square" lIns="91425" tIns="91425" rIns="91425" bIns="91425" anchor="t" anchorCtr="0">
            <a:normAutofit/>
          </a:bodyPr>
          <a:lstStyle/>
          <a:p>
            <a:r>
              <a:rPr lang="en-AU">
                <a:latin typeface="Proxima Nova Extrabold"/>
                <a:ea typeface="Proxima Nova Extrabold"/>
                <a:cs typeface="Proxima Nova Extrabold"/>
                <a:sym typeface="Proxima Nova Extrabold"/>
              </a:rPr>
              <a:t>Meta</a:t>
            </a:r>
            <a:r>
              <a:rPr lang="en-AU">
                <a:solidFill>
                  <a:srgbClr val="000000"/>
                </a:solidFill>
                <a:latin typeface="Proxima Nova Extrabold"/>
                <a:ea typeface="Proxima Nova Extrabold"/>
                <a:cs typeface="Proxima Nova Extrabold"/>
                <a:sym typeface="Proxima Nova Extrabold"/>
              </a:rPr>
              <a:t>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Install from Unity </a:t>
            </a:r>
            <a:r>
              <a:rPr lang="en-AU" err="1">
                <a:solidFill>
                  <a:srgbClr val="666666"/>
                </a:solidFill>
                <a:latin typeface="Proxima Nova Semibold"/>
                <a:ea typeface="Proxima Nova Semibold"/>
                <a:cs typeface="Proxima Nova Semibold"/>
                <a:sym typeface="Proxima Nova Semibold"/>
              </a:rPr>
              <a:t>AssetStore</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From Asset Store -&gt; Search “Meta XR All-in-One SDK” -&gt; Add to My Assets</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You may also do so with the link: </a:t>
            </a:r>
            <a:r>
              <a:rPr lang="en-AU" sz="1400">
                <a:hlinkClick r:id="rId3"/>
              </a:rPr>
              <a:t>Meta XR All-in-One SDK | Integration | Unity Asset Store</a:t>
            </a:r>
            <a:endParaRPr lang="en-AU" sz="1400"/>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You should then find it in Unity’s Package Manager</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Click Install to import it to our project</a:t>
            </a:r>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40428AA5-278A-4510-9B5E-82B7D9A8FD04}"/>
              </a:ext>
            </a:extLst>
          </p:cNvPr>
          <p:cNvPicPr>
            <a:picLocks noChangeAspect="1"/>
          </p:cNvPicPr>
          <p:nvPr/>
        </p:nvPicPr>
        <p:blipFill>
          <a:blip r:embed="rId4"/>
          <a:stretch>
            <a:fillRect/>
          </a:stretch>
        </p:blipFill>
        <p:spPr>
          <a:xfrm>
            <a:off x="4412430" y="0"/>
            <a:ext cx="4497241" cy="2723006"/>
          </a:xfrm>
          <a:prstGeom prst="rect">
            <a:avLst/>
          </a:prstGeom>
        </p:spPr>
      </p:pic>
      <p:pic>
        <p:nvPicPr>
          <p:cNvPr id="11" name="Picture 10">
            <a:extLst>
              <a:ext uri="{FF2B5EF4-FFF2-40B4-BE49-F238E27FC236}">
                <a16:creationId xmlns:a16="http://schemas.microsoft.com/office/drawing/2014/main" id="{896C8E96-3714-4FA8-AD70-5EE6C637DBA7}"/>
              </a:ext>
            </a:extLst>
          </p:cNvPr>
          <p:cNvPicPr>
            <a:picLocks noChangeAspect="1"/>
          </p:cNvPicPr>
          <p:nvPr/>
        </p:nvPicPr>
        <p:blipFill>
          <a:blip r:embed="rId5"/>
          <a:stretch>
            <a:fillRect/>
          </a:stretch>
        </p:blipFill>
        <p:spPr>
          <a:xfrm>
            <a:off x="4355183" y="1385975"/>
            <a:ext cx="4703561" cy="3747021"/>
          </a:xfrm>
          <a:prstGeom prst="rect">
            <a:avLst/>
          </a:prstGeom>
        </p:spPr>
      </p:pic>
      <p:cxnSp>
        <p:nvCxnSpPr>
          <p:cNvPr id="13" name="Straight Arrow Connector 12">
            <a:extLst>
              <a:ext uri="{FF2B5EF4-FFF2-40B4-BE49-F238E27FC236}">
                <a16:creationId xmlns:a16="http://schemas.microsoft.com/office/drawing/2014/main" id="{4A253126-233B-482D-9600-47D4B1A35292}"/>
              </a:ext>
            </a:extLst>
          </p:cNvPr>
          <p:cNvCxnSpPr>
            <a:cxnSpLocks/>
          </p:cNvCxnSpPr>
          <p:nvPr/>
        </p:nvCxnSpPr>
        <p:spPr>
          <a:xfrm flipV="1">
            <a:off x="2997724" y="2326926"/>
            <a:ext cx="5363851" cy="1897252"/>
          </a:xfrm>
          <a:prstGeom prst="straightConnector1">
            <a:avLst/>
          </a:prstGeom>
          <a:ln w="381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24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80128" y="445025"/>
            <a:ext cx="4194928" cy="1881900"/>
          </a:xfrm>
          <a:prstGeom prst="rect">
            <a:avLst/>
          </a:prstGeom>
        </p:spPr>
        <p:txBody>
          <a:bodyPr spcFirstLastPara="1" wrap="square" lIns="91425" tIns="91425" rIns="91425" bIns="91425" anchor="t" anchorCtr="0">
            <a:normAutofit/>
          </a:bodyPr>
          <a:lstStyle/>
          <a:p>
            <a:r>
              <a:rPr lang="en-AU">
                <a:latin typeface="Proxima Nova Extrabold"/>
                <a:ea typeface="Proxima Nova Extrabold"/>
                <a:cs typeface="Proxima Nova Extrabold"/>
                <a:sym typeface="Proxima Nova Extrabold"/>
              </a:rPr>
              <a:t>Meta</a:t>
            </a:r>
            <a:r>
              <a:rPr lang="en-AU">
                <a:solidFill>
                  <a:srgbClr val="000000"/>
                </a:solidFill>
                <a:latin typeface="Proxima Nova Extrabold"/>
                <a:ea typeface="Proxima Nova Extrabold"/>
                <a:cs typeface="Proxima Nova Extrabold"/>
                <a:sym typeface="Proxima Nova Extrabold"/>
              </a:rPr>
              <a:t>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Downgrade to v65.0.0</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We need to downgrade Meta SDK to v65.0 for its XR simulator to properly work on lab devices</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Go to Window &gt; Package Manager &gt; Change the scope of Packages to “In Project” &gt; find Meta All-in-One SDK &gt; Click Version History &gt; Click the Update button next to 65.0.0</a:t>
            </a:r>
            <a:endParaRPr lang="en-AU" sz="1400"/>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53361203-44A6-D16D-8E0D-72AD020619AF}"/>
              </a:ext>
            </a:extLst>
          </p:cNvPr>
          <p:cNvPicPr>
            <a:picLocks noChangeAspect="1"/>
          </p:cNvPicPr>
          <p:nvPr/>
        </p:nvPicPr>
        <p:blipFill>
          <a:blip r:embed="rId3"/>
          <a:stretch>
            <a:fillRect/>
          </a:stretch>
        </p:blipFill>
        <p:spPr>
          <a:xfrm>
            <a:off x="4178100" y="666621"/>
            <a:ext cx="4965899" cy="3476753"/>
          </a:xfrm>
          <a:prstGeom prst="rect">
            <a:avLst/>
          </a:prstGeom>
        </p:spPr>
      </p:pic>
      <p:grpSp>
        <p:nvGrpSpPr>
          <p:cNvPr id="8" name="Group 7">
            <a:extLst>
              <a:ext uri="{FF2B5EF4-FFF2-40B4-BE49-F238E27FC236}">
                <a16:creationId xmlns:a16="http://schemas.microsoft.com/office/drawing/2014/main" id="{E0E504A2-D68F-390A-9FAF-F3FB466F6FBD}"/>
              </a:ext>
            </a:extLst>
          </p:cNvPr>
          <p:cNvGrpSpPr/>
          <p:nvPr/>
        </p:nvGrpSpPr>
        <p:grpSpPr>
          <a:xfrm>
            <a:off x="5074611" y="1000126"/>
            <a:ext cx="284052" cy="307777"/>
            <a:chOff x="5112711" y="1000126"/>
            <a:chExt cx="284052" cy="307777"/>
          </a:xfrm>
        </p:grpSpPr>
        <p:sp>
          <p:nvSpPr>
            <p:cNvPr id="5" name="TextBox 4">
              <a:extLst>
                <a:ext uri="{FF2B5EF4-FFF2-40B4-BE49-F238E27FC236}">
                  <a16:creationId xmlns:a16="http://schemas.microsoft.com/office/drawing/2014/main" id="{8407D2FE-9BF2-F175-EC07-239E9BB34AC9}"/>
                </a:ext>
              </a:extLst>
            </p:cNvPr>
            <p:cNvSpPr txBox="1"/>
            <p:nvPr/>
          </p:nvSpPr>
          <p:spPr>
            <a:xfrm>
              <a:off x="5112711" y="1000126"/>
              <a:ext cx="284052" cy="307777"/>
            </a:xfrm>
            <a:prstGeom prst="rect">
              <a:avLst/>
            </a:prstGeom>
            <a:noFill/>
          </p:spPr>
          <p:txBody>
            <a:bodyPr wrap="none" rtlCol="0">
              <a:spAutoFit/>
            </a:bodyPr>
            <a:lstStyle/>
            <a:p>
              <a:r>
                <a:rPr lang="en-AU" b="1">
                  <a:solidFill>
                    <a:srgbClr val="FF0000"/>
                  </a:solidFill>
                </a:rPr>
                <a:t>1</a:t>
              </a:r>
            </a:p>
          </p:txBody>
        </p:sp>
        <p:sp>
          <p:nvSpPr>
            <p:cNvPr id="6" name="Oval 5">
              <a:extLst>
                <a:ext uri="{FF2B5EF4-FFF2-40B4-BE49-F238E27FC236}">
                  <a16:creationId xmlns:a16="http://schemas.microsoft.com/office/drawing/2014/main" id="{468D0A8E-DD87-2B0B-03EB-D98A7227F1D5}"/>
                </a:ext>
              </a:extLst>
            </p:cNvPr>
            <p:cNvSpPr/>
            <p:nvPr/>
          </p:nvSpPr>
          <p:spPr>
            <a:xfrm>
              <a:off x="5148263" y="1038225"/>
              <a:ext cx="223837" cy="233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F3C4721F-2640-2A84-3867-F8AFD09F2C80}"/>
              </a:ext>
            </a:extLst>
          </p:cNvPr>
          <p:cNvGrpSpPr/>
          <p:nvPr/>
        </p:nvGrpSpPr>
        <p:grpSpPr>
          <a:xfrm>
            <a:off x="5250824" y="1820635"/>
            <a:ext cx="284052" cy="307777"/>
            <a:chOff x="5112711" y="1000126"/>
            <a:chExt cx="284052" cy="307777"/>
          </a:xfrm>
        </p:grpSpPr>
        <p:sp>
          <p:nvSpPr>
            <p:cNvPr id="10" name="TextBox 9">
              <a:extLst>
                <a:ext uri="{FF2B5EF4-FFF2-40B4-BE49-F238E27FC236}">
                  <a16:creationId xmlns:a16="http://schemas.microsoft.com/office/drawing/2014/main" id="{FA40CDDD-32F0-4E19-DD34-381D3FE52309}"/>
                </a:ext>
              </a:extLst>
            </p:cNvPr>
            <p:cNvSpPr txBox="1"/>
            <p:nvPr/>
          </p:nvSpPr>
          <p:spPr>
            <a:xfrm>
              <a:off x="5112711" y="1000126"/>
              <a:ext cx="284052" cy="307777"/>
            </a:xfrm>
            <a:prstGeom prst="rect">
              <a:avLst/>
            </a:prstGeom>
            <a:noFill/>
          </p:spPr>
          <p:txBody>
            <a:bodyPr wrap="none" rtlCol="0">
              <a:spAutoFit/>
            </a:bodyPr>
            <a:lstStyle/>
            <a:p>
              <a:r>
                <a:rPr lang="en-AU" b="1">
                  <a:solidFill>
                    <a:srgbClr val="FF0000"/>
                  </a:solidFill>
                </a:rPr>
                <a:t>2</a:t>
              </a:r>
            </a:p>
          </p:txBody>
        </p:sp>
        <p:sp>
          <p:nvSpPr>
            <p:cNvPr id="12" name="Oval 11">
              <a:extLst>
                <a:ext uri="{FF2B5EF4-FFF2-40B4-BE49-F238E27FC236}">
                  <a16:creationId xmlns:a16="http://schemas.microsoft.com/office/drawing/2014/main" id="{8F650D0F-FD98-D3E8-96FD-A8FD66E4A7DB}"/>
                </a:ext>
              </a:extLst>
            </p:cNvPr>
            <p:cNvSpPr/>
            <p:nvPr/>
          </p:nvSpPr>
          <p:spPr>
            <a:xfrm>
              <a:off x="5148263" y="1038225"/>
              <a:ext cx="223837" cy="233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 name="Group 13">
            <a:extLst>
              <a:ext uri="{FF2B5EF4-FFF2-40B4-BE49-F238E27FC236}">
                <a16:creationId xmlns:a16="http://schemas.microsoft.com/office/drawing/2014/main" id="{6AA502ED-4393-5535-EF4F-46548AEDB138}"/>
              </a:ext>
            </a:extLst>
          </p:cNvPr>
          <p:cNvGrpSpPr/>
          <p:nvPr/>
        </p:nvGrpSpPr>
        <p:grpSpPr>
          <a:xfrm>
            <a:off x="8313112" y="2468335"/>
            <a:ext cx="284052" cy="307777"/>
            <a:chOff x="5112711" y="1000126"/>
            <a:chExt cx="284052" cy="307777"/>
          </a:xfrm>
        </p:grpSpPr>
        <p:sp>
          <p:nvSpPr>
            <p:cNvPr id="15" name="TextBox 14">
              <a:extLst>
                <a:ext uri="{FF2B5EF4-FFF2-40B4-BE49-F238E27FC236}">
                  <a16:creationId xmlns:a16="http://schemas.microsoft.com/office/drawing/2014/main" id="{700F843B-6F2D-BD89-F52A-F6525B283498}"/>
                </a:ext>
              </a:extLst>
            </p:cNvPr>
            <p:cNvSpPr txBox="1"/>
            <p:nvPr/>
          </p:nvSpPr>
          <p:spPr>
            <a:xfrm>
              <a:off x="5112711" y="1000126"/>
              <a:ext cx="284052" cy="307777"/>
            </a:xfrm>
            <a:prstGeom prst="rect">
              <a:avLst/>
            </a:prstGeom>
            <a:noFill/>
          </p:spPr>
          <p:txBody>
            <a:bodyPr wrap="none" rtlCol="0">
              <a:spAutoFit/>
            </a:bodyPr>
            <a:lstStyle/>
            <a:p>
              <a:r>
                <a:rPr lang="en-AU" b="1">
                  <a:solidFill>
                    <a:srgbClr val="FF0000"/>
                  </a:solidFill>
                </a:rPr>
                <a:t>3</a:t>
              </a:r>
            </a:p>
          </p:txBody>
        </p:sp>
        <p:sp>
          <p:nvSpPr>
            <p:cNvPr id="16" name="Oval 15">
              <a:extLst>
                <a:ext uri="{FF2B5EF4-FFF2-40B4-BE49-F238E27FC236}">
                  <a16:creationId xmlns:a16="http://schemas.microsoft.com/office/drawing/2014/main" id="{CDAEC951-ECFE-B207-5C47-5DBE8C864981}"/>
                </a:ext>
              </a:extLst>
            </p:cNvPr>
            <p:cNvSpPr/>
            <p:nvPr/>
          </p:nvSpPr>
          <p:spPr>
            <a:xfrm>
              <a:off x="5148263" y="1038225"/>
              <a:ext cx="223837" cy="233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8550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80128" y="445025"/>
            <a:ext cx="4194928" cy="1881900"/>
          </a:xfrm>
          <a:prstGeom prst="rect">
            <a:avLst/>
          </a:prstGeom>
        </p:spPr>
        <p:txBody>
          <a:bodyPr spcFirstLastPara="1" wrap="square" lIns="91425" tIns="91425" rIns="91425" bIns="91425" anchor="t" anchorCtr="0">
            <a:normAutofit/>
          </a:bodyPr>
          <a:lstStyle/>
          <a:p>
            <a:r>
              <a:rPr lang="en-AU">
                <a:latin typeface="Proxima Nova Extrabold"/>
                <a:ea typeface="Proxima Nova Extrabold"/>
                <a:cs typeface="Proxima Nova Extrabold"/>
                <a:sym typeface="Proxima Nova Extrabold"/>
              </a:rPr>
              <a:t>Meta</a:t>
            </a:r>
            <a:r>
              <a:rPr lang="en-AU">
                <a:solidFill>
                  <a:srgbClr val="000000"/>
                </a:solidFill>
                <a:latin typeface="Proxima Nova Extrabold"/>
                <a:ea typeface="Proxima Nova Extrabold"/>
                <a:cs typeface="Proxima Nova Extrabold"/>
                <a:sym typeface="Proxima Nova Extrabold"/>
              </a:rPr>
              <a:t>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Install XR Plugin Management</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We also need to install XR Plugin Management from Package Manager.</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Window -&gt; Package Manager -&gt; Packages: Unity Registry -&gt; Install XR Plugin Management</a:t>
            </a:r>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5CDF3F6B-D34C-418F-B92D-42F2EF40771D}"/>
              </a:ext>
            </a:extLst>
          </p:cNvPr>
          <p:cNvPicPr>
            <a:picLocks noChangeAspect="1"/>
          </p:cNvPicPr>
          <p:nvPr/>
        </p:nvPicPr>
        <p:blipFill>
          <a:blip r:embed="rId3"/>
          <a:stretch>
            <a:fillRect/>
          </a:stretch>
        </p:blipFill>
        <p:spPr>
          <a:xfrm>
            <a:off x="4258228" y="630199"/>
            <a:ext cx="4831458" cy="3393452"/>
          </a:xfrm>
          <a:prstGeom prst="rect">
            <a:avLst/>
          </a:prstGeom>
        </p:spPr>
      </p:pic>
      <p:cxnSp>
        <p:nvCxnSpPr>
          <p:cNvPr id="4" name="Straight Arrow Connector 3">
            <a:extLst>
              <a:ext uri="{FF2B5EF4-FFF2-40B4-BE49-F238E27FC236}">
                <a16:creationId xmlns:a16="http://schemas.microsoft.com/office/drawing/2014/main" id="{70A70794-8D87-450E-A65C-479EF5D33E75}"/>
              </a:ext>
            </a:extLst>
          </p:cNvPr>
          <p:cNvCxnSpPr/>
          <p:nvPr/>
        </p:nvCxnSpPr>
        <p:spPr>
          <a:xfrm flipV="1">
            <a:off x="3671740" y="881406"/>
            <a:ext cx="1616697" cy="2549951"/>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1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80128" y="445025"/>
            <a:ext cx="4194928" cy="1881900"/>
          </a:xfrm>
          <a:prstGeom prst="rect">
            <a:avLst/>
          </a:prstGeom>
        </p:spPr>
        <p:txBody>
          <a:bodyPr spcFirstLastPara="1" wrap="square" lIns="91425" tIns="91425" rIns="91425" bIns="91425" anchor="t" anchorCtr="0">
            <a:normAutofit fontScale="90000"/>
          </a:bodyPr>
          <a:lstStyle/>
          <a:p>
            <a:r>
              <a:rPr lang="en-AU">
                <a:solidFill>
                  <a:srgbClr val="000000"/>
                </a:solidFill>
                <a:latin typeface="Proxima Nova Extrabold"/>
                <a:ea typeface="Proxima Nova Extrabold"/>
                <a:cs typeface="Proxima Nova Extrabold"/>
                <a:sym typeface="Proxima Nova Extrabold"/>
              </a:rPr>
              <a:t>Meta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Install XR Plugin Management and Oculus XR Plugin</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We also need to install XR Plugin Management and Oculus XR Plugin from Package Manager.</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Window -&gt; Package Manager -&gt; Packages: Unity Registry</a:t>
            </a:r>
          </a:p>
          <a:p>
            <a:pPr marL="0" lvl="0" indent="0" algn="l" rtl="0">
              <a:lnSpc>
                <a:spcPct val="105000"/>
              </a:lnSpc>
              <a:spcBef>
                <a:spcPts val="1200"/>
              </a:spcBef>
              <a:spcAft>
                <a:spcPts val="1200"/>
              </a:spcAft>
              <a:buNone/>
            </a:pPr>
            <a:endParaRPr lang="en-AU"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5CDF3F6B-D34C-418F-B92D-42F2EF40771D}"/>
              </a:ext>
            </a:extLst>
          </p:cNvPr>
          <p:cNvPicPr>
            <a:picLocks noChangeAspect="1"/>
          </p:cNvPicPr>
          <p:nvPr/>
        </p:nvPicPr>
        <p:blipFill>
          <a:blip r:embed="rId3"/>
          <a:stretch>
            <a:fillRect/>
          </a:stretch>
        </p:blipFill>
        <p:spPr>
          <a:xfrm>
            <a:off x="4520197" y="110950"/>
            <a:ext cx="4480978" cy="3147287"/>
          </a:xfrm>
          <a:prstGeom prst="rect">
            <a:avLst/>
          </a:prstGeom>
        </p:spPr>
      </p:pic>
      <p:cxnSp>
        <p:nvCxnSpPr>
          <p:cNvPr id="4" name="Straight Arrow Connector 3">
            <a:extLst>
              <a:ext uri="{FF2B5EF4-FFF2-40B4-BE49-F238E27FC236}">
                <a16:creationId xmlns:a16="http://schemas.microsoft.com/office/drawing/2014/main" id="{70A70794-8D87-450E-A65C-479EF5D33E75}"/>
              </a:ext>
            </a:extLst>
          </p:cNvPr>
          <p:cNvCxnSpPr>
            <a:cxnSpLocks/>
          </p:cNvCxnSpPr>
          <p:nvPr/>
        </p:nvCxnSpPr>
        <p:spPr>
          <a:xfrm flipV="1">
            <a:off x="3671740" y="320300"/>
            <a:ext cx="1772239" cy="3111058"/>
          </a:xfrm>
          <a:prstGeom prst="straightConnector1">
            <a:avLst/>
          </a:prstGeom>
          <a:ln w="381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112AFD-0FFC-41E9-B5A9-56BEEDC606DC}"/>
              </a:ext>
            </a:extLst>
          </p:cNvPr>
          <p:cNvPicPr>
            <a:picLocks noChangeAspect="1"/>
          </p:cNvPicPr>
          <p:nvPr/>
        </p:nvPicPr>
        <p:blipFill rotWithShape="1">
          <a:blip r:embed="rId4"/>
          <a:srcRect b="41948"/>
          <a:stretch/>
        </p:blipFill>
        <p:spPr>
          <a:xfrm>
            <a:off x="4480088" y="3272012"/>
            <a:ext cx="4521087" cy="1858259"/>
          </a:xfrm>
          <a:prstGeom prst="rect">
            <a:avLst/>
          </a:prstGeom>
        </p:spPr>
      </p:pic>
    </p:spTree>
    <p:extLst>
      <p:ext uri="{BB962C8B-B14F-4D97-AF65-F5344CB8AC3E}">
        <p14:creationId xmlns:p14="http://schemas.microsoft.com/office/powerpoint/2010/main" val="2817792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421192" y="0"/>
            <a:ext cx="4722808"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1" y="445025"/>
            <a:ext cx="4529579" cy="1881900"/>
          </a:xfrm>
          <a:prstGeom prst="rect">
            <a:avLst/>
          </a:prstGeom>
        </p:spPr>
        <p:txBody>
          <a:bodyPr spcFirstLastPara="1" wrap="square" lIns="91425" tIns="91425" rIns="91425" bIns="91425" anchor="t" anchorCtr="0">
            <a:normAutofit/>
          </a:bodyPr>
          <a:lstStyle/>
          <a:p>
            <a:r>
              <a:rPr lang="en-AU">
                <a:solidFill>
                  <a:srgbClr val="000000"/>
                </a:solidFill>
                <a:latin typeface="Proxima Nova Extrabold"/>
                <a:ea typeface="Proxima Nova Extrabold"/>
                <a:cs typeface="Proxima Nova Extrabold"/>
                <a:sym typeface="Proxima Nova Extrabold"/>
              </a:rPr>
              <a:t>Meta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Set-up for XR Development</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Once loaded, you will find a tab named “Oculus” on the top menu of the editor</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On the menu, go to Edit &gt; Project Settings &gt; Meta XR, or Oculus &gt; Tools &gt; Project Setup Tool.</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Click on the Android Icon &gt; Click Fix All and Apply All to quickly set up your project for XR</a:t>
            </a: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pic>
        <p:nvPicPr>
          <p:cNvPr id="2" name="Picture 1">
            <a:extLst>
              <a:ext uri="{FF2B5EF4-FFF2-40B4-BE49-F238E27FC236}">
                <a16:creationId xmlns:a16="http://schemas.microsoft.com/office/drawing/2014/main" id="{8D9CA1C1-DF95-41B9-B43D-D9DEA7A459C4}"/>
              </a:ext>
            </a:extLst>
          </p:cNvPr>
          <p:cNvPicPr>
            <a:picLocks noChangeAspect="1"/>
          </p:cNvPicPr>
          <p:nvPr/>
        </p:nvPicPr>
        <p:blipFill>
          <a:blip r:embed="rId3"/>
          <a:stretch>
            <a:fillRect/>
          </a:stretch>
        </p:blipFill>
        <p:spPr>
          <a:xfrm>
            <a:off x="4421192" y="0"/>
            <a:ext cx="4722807" cy="3269957"/>
          </a:xfrm>
          <a:prstGeom prst="rect">
            <a:avLst/>
          </a:prstGeom>
        </p:spPr>
      </p:pic>
      <p:pic>
        <p:nvPicPr>
          <p:cNvPr id="3" name="Picture 2">
            <a:extLst>
              <a:ext uri="{FF2B5EF4-FFF2-40B4-BE49-F238E27FC236}">
                <a16:creationId xmlns:a16="http://schemas.microsoft.com/office/drawing/2014/main" id="{C308754C-0A27-44E7-ADB4-AC7112635085}"/>
              </a:ext>
            </a:extLst>
          </p:cNvPr>
          <p:cNvPicPr>
            <a:picLocks noChangeAspect="1"/>
          </p:cNvPicPr>
          <p:nvPr/>
        </p:nvPicPr>
        <p:blipFill>
          <a:blip r:embed="rId4"/>
          <a:stretch>
            <a:fillRect/>
          </a:stretch>
        </p:blipFill>
        <p:spPr>
          <a:xfrm>
            <a:off x="4420664" y="2017336"/>
            <a:ext cx="4723336" cy="3114014"/>
          </a:xfrm>
          <a:prstGeom prst="rect">
            <a:avLst/>
          </a:prstGeom>
        </p:spPr>
      </p:pic>
    </p:spTree>
    <p:extLst>
      <p:ext uri="{BB962C8B-B14F-4D97-AF65-F5344CB8AC3E}">
        <p14:creationId xmlns:p14="http://schemas.microsoft.com/office/powerpoint/2010/main" val="1535870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395885" y="0"/>
            <a:ext cx="4748115"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1" y="445025"/>
            <a:ext cx="4529579" cy="1881900"/>
          </a:xfrm>
          <a:prstGeom prst="rect">
            <a:avLst/>
          </a:prstGeom>
        </p:spPr>
        <p:txBody>
          <a:bodyPr spcFirstLastPara="1" wrap="square" lIns="91425" tIns="91425" rIns="91425" bIns="91425" anchor="t" anchorCtr="0">
            <a:normAutofit/>
          </a:bodyPr>
          <a:lstStyle/>
          <a:p>
            <a:r>
              <a:rPr lang="en-AU">
                <a:solidFill>
                  <a:srgbClr val="000000"/>
                </a:solidFill>
                <a:latin typeface="Proxima Nova Extrabold"/>
                <a:ea typeface="Proxima Nova Extrabold"/>
                <a:cs typeface="Proxima Nova Extrabold"/>
                <a:sym typeface="Proxima Nova Extrabold"/>
              </a:rPr>
              <a:t>Meta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Extrabold"/>
                <a:cs typeface="Proxima Nova Extrabold"/>
                <a:sym typeface="Proxima Nova Semibold"/>
              </a:rPr>
              <a:t>Introduction to Meta Building Block</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178100"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Now, let’s quickly make our scene XR ready</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On the Menu, go to Oculus &gt; Tools &gt; Building Blocks</a:t>
            </a:r>
          </a:p>
          <a:p>
            <a:pPr marL="0" lvl="0" indent="0">
              <a:lnSpc>
                <a:spcPct val="105000"/>
              </a:lnSpc>
              <a:spcBef>
                <a:spcPts val="1200"/>
              </a:spcBef>
              <a:spcAft>
                <a:spcPts val="1200"/>
              </a:spcAft>
              <a:buNone/>
            </a:pPr>
            <a:r>
              <a:rPr lang="en-AU" b="0"/>
              <a:t>This tool offers a set of blocks each representing an atomic feature you can add to your project by clicking on it’s install button or by dragging and dropping it onto your scene.</a:t>
            </a:r>
            <a:endParaRPr sz="1400">
              <a:solidFill>
                <a:srgbClr val="666666"/>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F95CE635-7994-4B0A-8159-67690CC2789F}"/>
              </a:ext>
            </a:extLst>
          </p:cNvPr>
          <p:cNvPicPr>
            <a:picLocks noChangeAspect="1"/>
          </p:cNvPicPr>
          <p:nvPr/>
        </p:nvPicPr>
        <p:blipFill>
          <a:blip r:embed="rId3"/>
          <a:stretch>
            <a:fillRect/>
          </a:stretch>
        </p:blipFill>
        <p:spPr>
          <a:xfrm>
            <a:off x="4395885" y="0"/>
            <a:ext cx="4748115" cy="2738487"/>
          </a:xfrm>
          <a:prstGeom prst="rect">
            <a:avLst/>
          </a:prstGeom>
        </p:spPr>
      </p:pic>
      <p:pic>
        <p:nvPicPr>
          <p:cNvPr id="6" name="Picture 5">
            <a:extLst>
              <a:ext uri="{FF2B5EF4-FFF2-40B4-BE49-F238E27FC236}">
                <a16:creationId xmlns:a16="http://schemas.microsoft.com/office/drawing/2014/main" id="{A7F0C2A6-C903-47A9-9AD0-0DEB8D86A076}"/>
              </a:ext>
            </a:extLst>
          </p:cNvPr>
          <p:cNvPicPr>
            <a:picLocks noChangeAspect="1"/>
          </p:cNvPicPr>
          <p:nvPr/>
        </p:nvPicPr>
        <p:blipFill>
          <a:blip r:embed="rId4"/>
          <a:stretch>
            <a:fillRect/>
          </a:stretch>
        </p:blipFill>
        <p:spPr>
          <a:xfrm>
            <a:off x="4395884" y="2015954"/>
            <a:ext cx="4748115" cy="3127546"/>
          </a:xfrm>
          <a:prstGeom prst="rect">
            <a:avLst/>
          </a:prstGeom>
        </p:spPr>
      </p:pic>
    </p:spTree>
    <p:extLst>
      <p:ext uri="{BB962C8B-B14F-4D97-AF65-F5344CB8AC3E}">
        <p14:creationId xmlns:p14="http://schemas.microsoft.com/office/powerpoint/2010/main" val="6205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D3D7-19B7-4B2F-BF40-078928E02871}"/>
              </a:ext>
            </a:extLst>
          </p:cNvPr>
          <p:cNvSpPr>
            <a:spLocks noGrp="1"/>
          </p:cNvSpPr>
          <p:nvPr>
            <p:ph type="title"/>
          </p:nvPr>
        </p:nvSpPr>
        <p:spPr/>
        <p:txBody>
          <a:bodyPr>
            <a:noAutofit/>
          </a:bodyPr>
          <a:lstStyle/>
          <a:p>
            <a:r>
              <a:rPr lang="en-AU" sz="3600"/>
              <a:t>IN THIS TUTORIAL	</a:t>
            </a:r>
          </a:p>
        </p:txBody>
      </p:sp>
      <p:sp>
        <p:nvSpPr>
          <p:cNvPr id="3" name="Text Placeholder 2">
            <a:extLst>
              <a:ext uri="{FF2B5EF4-FFF2-40B4-BE49-F238E27FC236}">
                <a16:creationId xmlns:a16="http://schemas.microsoft.com/office/drawing/2014/main" id="{E8BDEA43-BE39-4289-9E94-36EE53BA618D}"/>
              </a:ext>
            </a:extLst>
          </p:cNvPr>
          <p:cNvSpPr>
            <a:spLocks noGrp="1"/>
          </p:cNvSpPr>
          <p:nvPr>
            <p:ph type="body" idx="1"/>
          </p:nvPr>
        </p:nvSpPr>
        <p:spPr/>
        <p:txBody>
          <a:bodyPr>
            <a:normAutofit/>
          </a:bodyPr>
          <a:lstStyle/>
          <a:p>
            <a:r>
              <a:rPr lang="en-AU" sz="2400"/>
              <a:t>Get Started with Unity</a:t>
            </a:r>
          </a:p>
          <a:p>
            <a:pPr lvl="1"/>
            <a:r>
              <a:rPr lang="en-AU" sz="2400"/>
              <a:t>Basic Object Manipulation with Scripting</a:t>
            </a:r>
          </a:p>
          <a:p>
            <a:pPr lvl="1"/>
            <a:r>
              <a:rPr lang="en-AU" sz="2400"/>
              <a:t>API docs &amp; Scripting</a:t>
            </a:r>
          </a:p>
          <a:p>
            <a:pPr lvl="1"/>
            <a:r>
              <a:rPr lang="en-AU" sz="2400"/>
              <a:t>Install Meta SDK</a:t>
            </a:r>
          </a:p>
          <a:p>
            <a:pPr lvl="1"/>
            <a:r>
              <a:rPr lang="en-AU" sz="2400"/>
              <a:t>Simulate VR with Meta Simulator</a:t>
            </a:r>
          </a:p>
          <a:p>
            <a:pPr lvl="1"/>
            <a:endParaRPr lang="en-AU" sz="2400"/>
          </a:p>
        </p:txBody>
      </p:sp>
      <p:sp>
        <p:nvSpPr>
          <p:cNvPr id="4" name="Slide Number Placeholder 3">
            <a:extLst>
              <a:ext uri="{FF2B5EF4-FFF2-40B4-BE49-F238E27FC236}">
                <a16:creationId xmlns:a16="http://schemas.microsoft.com/office/drawing/2014/main" id="{276EE41E-8E1A-4F0B-ABFE-5F9DB66AF5A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00" b="0" i="0" u="none" strike="noStrike" kern="0" cap="none" spc="0" normalizeH="0" baseline="0" noProof="0" smtClean="0">
                <a:ln>
                  <a:noFill/>
                </a:ln>
                <a:solidFill>
                  <a:srgbClr val="2B1D3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600" b="0" i="0" u="none" strike="noStrike" kern="0" cap="none" spc="0" normalizeH="0" baseline="0" noProof="0">
              <a:ln>
                <a:noFill/>
              </a:ln>
              <a:solidFill>
                <a:srgbClr val="2B1D37"/>
              </a:solidFill>
              <a:effectLst/>
              <a:uLnTx/>
              <a:uFillTx/>
              <a:latin typeface="Arial"/>
              <a:cs typeface="Arial"/>
              <a:sym typeface="Arial"/>
            </a:endParaRPr>
          </a:p>
        </p:txBody>
      </p:sp>
    </p:spTree>
    <p:extLst>
      <p:ext uri="{BB962C8B-B14F-4D97-AF65-F5344CB8AC3E}">
        <p14:creationId xmlns:p14="http://schemas.microsoft.com/office/powerpoint/2010/main" val="147749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16"/>
          <p:cNvSpPr/>
          <p:nvPr/>
        </p:nvSpPr>
        <p:spPr>
          <a:xfrm>
            <a:off x="4395885" y="0"/>
            <a:ext cx="4748115"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1" y="445025"/>
            <a:ext cx="4529579" cy="1881900"/>
          </a:xfrm>
          <a:prstGeom prst="rect">
            <a:avLst/>
          </a:prstGeom>
        </p:spPr>
        <p:txBody>
          <a:bodyPr spcFirstLastPara="1" wrap="square" lIns="91425" tIns="91425" rIns="91425" bIns="91425" anchor="t" anchorCtr="0">
            <a:normAutofit/>
          </a:bodyPr>
          <a:lstStyle/>
          <a:p>
            <a:r>
              <a:rPr lang="en-AU">
                <a:solidFill>
                  <a:srgbClr val="000000"/>
                </a:solidFill>
                <a:latin typeface="Proxima Nova Extrabold"/>
                <a:ea typeface="Proxima Nova Extrabold"/>
                <a:cs typeface="Proxima Nova Extrabold"/>
                <a:sym typeface="Proxima Nova Extrabold"/>
              </a:rPr>
              <a:t>Meta </a:t>
            </a:r>
            <a:r>
              <a:rPr lang="en-AU" b="1"/>
              <a:t>XR All-in-One SDK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Extrabold"/>
                <a:cs typeface="Proxima Nova Extrabold"/>
                <a:sym typeface="Proxima Nova Semibold"/>
              </a:rPr>
              <a:t>Meta Building Block</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1" y="1839375"/>
            <a:ext cx="4395882" cy="3179400"/>
          </a:xfrm>
          <a:prstGeom prst="rect">
            <a:avLst/>
          </a:prstGeom>
        </p:spPr>
        <p:txBody>
          <a:bodyPr spcFirstLastPara="1" wrap="square" lIns="91425" tIns="91425" rIns="91425" bIns="91425" anchor="t" anchorCtr="0">
            <a:normAutofit/>
          </a:bodyPr>
          <a:lstStyle/>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Let’s drag and drop Camera Rig into the Hierarchy pane</a:t>
            </a:r>
          </a:p>
          <a:p>
            <a:pPr marL="0" lvl="0" indent="0" algn="l" rtl="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You can now delete the original Main Camera</a:t>
            </a:r>
          </a:p>
        </p:txBody>
      </p:sp>
      <p:pic>
        <p:nvPicPr>
          <p:cNvPr id="6" name="Picture 5">
            <a:extLst>
              <a:ext uri="{FF2B5EF4-FFF2-40B4-BE49-F238E27FC236}">
                <a16:creationId xmlns:a16="http://schemas.microsoft.com/office/drawing/2014/main" id="{A7F0C2A6-C903-47A9-9AD0-0DEB8D86A076}"/>
              </a:ext>
            </a:extLst>
          </p:cNvPr>
          <p:cNvPicPr>
            <a:picLocks noChangeAspect="1"/>
          </p:cNvPicPr>
          <p:nvPr/>
        </p:nvPicPr>
        <p:blipFill>
          <a:blip r:embed="rId3"/>
          <a:stretch>
            <a:fillRect/>
          </a:stretch>
        </p:blipFill>
        <p:spPr>
          <a:xfrm>
            <a:off x="4395883" y="0"/>
            <a:ext cx="4748115" cy="3127546"/>
          </a:xfrm>
          <a:prstGeom prst="rect">
            <a:avLst/>
          </a:prstGeom>
        </p:spPr>
      </p:pic>
      <p:pic>
        <p:nvPicPr>
          <p:cNvPr id="2" name="Picture 1">
            <a:extLst>
              <a:ext uri="{FF2B5EF4-FFF2-40B4-BE49-F238E27FC236}">
                <a16:creationId xmlns:a16="http://schemas.microsoft.com/office/drawing/2014/main" id="{48F03BF5-45D6-4D33-B3B3-48B8B5B59110}"/>
              </a:ext>
            </a:extLst>
          </p:cNvPr>
          <p:cNvPicPr>
            <a:picLocks noChangeAspect="1"/>
          </p:cNvPicPr>
          <p:nvPr/>
        </p:nvPicPr>
        <p:blipFill>
          <a:blip r:embed="rId4"/>
          <a:stretch>
            <a:fillRect/>
          </a:stretch>
        </p:blipFill>
        <p:spPr>
          <a:xfrm>
            <a:off x="4878000" y="1673258"/>
            <a:ext cx="3783879" cy="3470242"/>
          </a:xfrm>
          <a:prstGeom prst="rect">
            <a:avLst/>
          </a:prstGeom>
        </p:spPr>
      </p:pic>
    </p:spTree>
    <p:extLst>
      <p:ext uri="{BB962C8B-B14F-4D97-AF65-F5344CB8AC3E}">
        <p14:creationId xmlns:p14="http://schemas.microsoft.com/office/powerpoint/2010/main" val="4066750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1" y="445025"/>
            <a:ext cx="4529579" cy="1881900"/>
          </a:xfrm>
          <a:prstGeom prst="rect">
            <a:avLst/>
          </a:prstGeom>
        </p:spPr>
        <p:txBody>
          <a:bodyPr spcFirstLastPara="1" wrap="square" lIns="91425" tIns="91425" rIns="91425" bIns="91425" anchor="t" anchorCtr="0">
            <a:normAutofit/>
          </a:bodyPr>
          <a:lstStyle/>
          <a:p>
            <a:r>
              <a:rPr lang="en-AU">
                <a:solidFill>
                  <a:srgbClr val="000000"/>
                </a:solidFill>
                <a:latin typeface="Proxima Nova Extrabold"/>
                <a:ea typeface="Proxima Nova Extrabold"/>
                <a:cs typeface="Proxima Nova Extrabold"/>
                <a:sym typeface="Proxima Nova Extrabold"/>
              </a:rPr>
              <a:t>Meta </a:t>
            </a:r>
            <a:r>
              <a:rPr lang="en-AU" b="1"/>
              <a:t>XR Simulator</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Extrabold"/>
                <a:cs typeface="Proxima Nova Extrabold"/>
                <a:sym typeface="Proxima Nova Semibold"/>
              </a:rPr>
              <a:t>Test your project without a headset</a:t>
            </a:r>
            <a:endParaRPr>
              <a:solidFill>
                <a:srgbClr val="666666"/>
              </a:solidFill>
              <a:latin typeface="Proxima Nova Semibold"/>
              <a:ea typeface="Proxima Nova Semibold"/>
              <a:cs typeface="Proxima Nova Semibold"/>
              <a:sym typeface="Proxima Nova Semibold"/>
            </a:endParaRPr>
          </a:p>
        </p:txBody>
      </p:sp>
      <p:sp>
        <p:nvSpPr>
          <p:cNvPr id="78" name="Google Shape;78;p16"/>
          <p:cNvSpPr/>
          <p:nvPr/>
        </p:nvSpPr>
        <p:spPr>
          <a:xfrm>
            <a:off x="4395885" y="0"/>
            <a:ext cx="4748115"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E888BD7-1369-4C18-83CC-6E8922C752CC}"/>
              </a:ext>
            </a:extLst>
          </p:cNvPr>
          <p:cNvPicPr>
            <a:picLocks noChangeAspect="1"/>
          </p:cNvPicPr>
          <p:nvPr/>
        </p:nvPicPr>
        <p:blipFill>
          <a:blip r:embed="rId3"/>
          <a:stretch>
            <a:fillRect/>
          </a:stretch>
        </p:blipFill>
        <p:spPr>
          <a:xfrm>
            <a:off x="4671726" y="0"/>
            <a:ext cx="4196432" cy="3502058"/>
          </a:xfrm>
          <a:prstGeom prst="rect">
            <a:avLst/>
          </a:prstGeom>
        </p:spPr>
      </p:pic>
      <p:pic>
        <p:nvPicPr>
          <p:cNvPr id="4" name="Picture 3">
            <a:extLst>
              <a:ext uri="{FF2B5EF4-FFF2-40B4-BE49-F238E27FC236}">
                <a16:creationId xmlns:a16="http://schemas.microsoft.com/office/drawing/2014/main" id="{C9503064-8675-472C-8315-08AD03CA37E0}"/>
              </a:ext>
            </a:extLst>
          </p:cNvPr>
          <p:cNvPicPr>
            <a:picLocks noChangeAspect="1"/>
          </p:cNvPicPr>
          <p:nvPr/>
        </p:nvPicPr>
        <p:blipFill>
          <a:blip r:embed="rId4"/>
          <a:stretch>
            <a:fillRect/>
          </a:stretch>
        </p:blipFill>
        <p:spPr>
          <a:xfrm>
            <a:off x="4394766" y="1583703"/>
            <a:ext cx="4778657" cy="3559797"/>
          </a:xfrm>
          <a:prstGeom prst="rect">
            <a:avLst/>
          </a:prstGeom>
        </p:spPr>
      </p:pic>
      <p:cxnSp>
        <p:nvCxnSpPr>
          <p:cNvPr id="5" name="Straight Arrow Connector 4">
            <a:extLst>
              <a:ext uri="{FF2B5EF4-FFF2-40B4-BE49-F238E27FC236}">
                <a16:creationId xmlns:a16="http://schemas.microsoft.com/office/drawing/2014/main" id="{C37B7059-2D90-42C2-AD82-C6B7661D7AE0}"/>
              </a:ext>
            </a:extLst>
          </p:cNvPr>
          <p:cNvCxnSpPr/>
          <p:nvPr/>
        </p:nvCxnSpPr>
        <p:spPr>
          <a:xfrm flipV="1">
            <a:off x="1847589" y="1947797"/>
            <a:ext cx="2681989" cy="2110636"/>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Google Shape;77;p16"/>
          <p:cNvSpPr txBox="1">
            <a:spLocks noGrp="1"/>
          </p:cNvSpPr>
          <p:nvPr>
            <p:ph type="body" idx="1"/>
          </p:nvPr>
        </p:nvSpPr>
        <p:spPr>
          <a:xfrm>
            <a:off x="1" y="1839375"/>
            <a:ext cx="4395882" cy="3179400"/>
          </a:xfrm>
          <a:prstGeom prst="rect">
            <a:avLst/>
          </a:prstGeom>
        </p:spPr>
        <p:txBody>
          <a:bodyPr spcFirstLastPara="1" wrap="square" lIns="91425" tIns="91425" rIns="91425" bIns="91425" anchor="t" anchorCtr="0">
            <a:normAutofit fontScale="85000" lnSpcReduction="10000"/>
          </a:bodyPr>
          <a:lstStyle/>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On the Menu, go to Oculus &gt; Meta XR Simulator &gt; Activate</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Hit the play button, a new window named Meta XR Simulator should pop up</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You can use WASD keys to emulate movement in the scene, and right-click while moving the mouse to emulate the rotation of the head</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You can check Input Simulation for the complete binding</a:t>
            </a:r>
          </a:p>
          <a:p>
            <a:pPr marL="0" lvl="0" indent="0">
              <a:lnSpc>
                <a:spcPct val="105000"/>
              </a:lnSpc>
              <a:spcBef>
                <a:spcPts val="1200"/>
              </a:spcBef>
              <a:spcAft>
                <a:spcPts val="1200"/>
              </a:spcAft>
              <a:buNone/>
            </a:pPr>
            <a:r>
              <a:rPr lang="en-AU" sz="1400">
                <a:solidFill>
                  <a:srgbClr val="666666"/>
                </a:solidFill>
                <a:latin typeface="Proxima Nova"/>
                <a:ea typeface="Proxima Nova"/>
                <a:cs typeface="Proxima Nova"/>
                <a:sym typeface="Proxima Nova"/>
              </a:rPr>
              <a:t>We will introduce more about this next week</a:t>
            </a:r>
          </a:p>
        </p:txBody>
      </p:sp>
    </p:spTree>
    <p:extLst>
      <p:ext uri="{BB962C8B-B14F-4D97-AF65-F5344CB8AC3E}">
        <p14:creationId xmlns:p14="http://schemas.microsoft.com/office/powerpoint/2010/main" val="785733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5675" y="42880"/>
            <a:ext cx="6869452" cy="88109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latin typeface="Proxima Nova Extrabold"/>
                <a:ea typeface="Proxima Nova Extrabold"/>
                <a:cs typeface="Proxima Nova Extrabold"/>
                <a:sym typeface="Proxima Nova Extrabold"/>
              </a:rPr>
              <a:t>EXERCISE 2:</a:t>
            </a:r>
            <a:br>
              <a:rPr lang="en">
                <a:solidFill>
                  <a:srgbClr val="000000"/>
                </a:solidFill>
                <a:latin typeface="Proxima Nova Extrabold"/>
                <a:ea typeface="Proxima Nova Extrabold"/>
                <a:cs typeface="Proxima Nova Extrabold"/>
                <a:sym typeface="Proxima Nova Extrabold"/>
              </a:rPr>
            </a:br>
            <a:r>
              <a:rPr lang="en-AU">
                <a:solidFill>
                  <a:srgbClr val="000000"/>
                </a:solidFill>
                <a:latin typeface="Proxima Nova Extrabold"/>
                <a:ea typeface="Proxima Nova Extrabold"/>
                <a:cs typeface="Proxima Nova Extrabold"/>
                <a:sym typeface="Proxima Nova Extrabold"/>
              </a:rPr>
              <a:t>More </a:t>
            </a:r>
            <a:r>
              <a:rPr lang="en">
                <a:solidFill>
                  <a:srgbClr val="666666"/>
                </a:solidFill>
                <a:latin typeface="Proxima Nova Semibold"/>
                <a:ea typeface="Proxima Nova Semibold"/>
                <a:cs typeface="Proxima Nova Semibold"/>
                <a:sym typeface="Proxima Nova Semibold"/>
              </a:rPr>
              <a:t>Unity Programing</a:t>
            </a:r>
            <a:endParaRPr>
              <a:solidFill>
                <a:srgbClr val="666666"/>
              </a:solidFill>
              <a:latin typeface="Proxima Nova Semibold"/>
              <a:ea typeface="Proxima Nova Semibold"/>
              <a:cs typeface="Proxima Nova Semibold"/>
              <a:sym typeface="Proxima Nova Semibold"/>
            </a:endParaRPr>
          </a:p>
        </p:txBody>
      </p:sp>
      <p:sp>
        <p:nvSpPr>
          <p:cNvPr id="165" name="Google Shape;165;p24"/>
          <p:cNvSpPr txBox="1">
            <a:spLocks noGrp="1"/>
          </p:cNvSpPr>
          <p:nvPr>
            <p:ph type="body" idx="1"/>
          </p:nvPr>
        </p:nvSpPr>
        <p:spPr>
          <a:xfrm>
            <a:off x="345000" y="976637"/>
            <a:ext cx="8454000" cy="4166863"/>
          </a:xfrm>
          <a:prstGeom prst="rect">
            <a:avLst/>
          </a:prstGeom>
        </p:spPr>
        <p:txBody>
          <a:bodyPr spcFirstLastPara="1" wrap="square" lIns="91425" tIns="91425" rIns="91425" bIns="91425" anchor="t" anchorCtr="0">
            <a:normAutofit fontScale="92500" lnSpcReduction="10000"/>
          </a:bodyPr>
          <a:lstStyle/>
          <a:p>
            <a:pPr marL="114300" lvl="0" indent="-174625" algn="l" rtl="0">
              <a:lnSpc>
                <a:spcPct val="105000"/>
              </a:lnSpc>
              <a:spcBef>
                <a:spcPts val="0"/>
              </a:spcBef>
              <a:spcAft>
                <a:spcPts val="0"/>
              </a:spcAft>
              <a:buClr>
                <a:srgbClr val="666666"/>
              </a:buClr>
              <a:buSzPts val="1400"/>
              <a:buFont typeface="Proxima Nova"/>
              <a:buAutoNum type="arabicPeriod"/>
            </a:pPr>
            <a:r>
              <a:rPr lang="en-AU" sz="1400">
                <a:solidFill>
                  <a:srgbClr val="666666"/>
                </a:solidFill>
                <a:latin typeface="Proxima Nova"/>
                <a:ea typeface="Proxima Nova"/>
                <a:cs typeface="Proxima Nova"/>
                <a:sym typeface="Proxima Nova"/>
              </a:rPr>
              <a:t>Create a 3D object (e.g., a cube)</a:t>
            </a:r>
            <a:endParaRPr sz="1400">
              <a:solidFill>
                <a:srgbClr val="666666"/>
              </a:solidFill>
              <a:latin typeface="Proxima Nova"/>
              <a:ea typeface="Proxima Nova"/>
              <a:cs typeface="Proxima Nova"/>
              <a:sym typeface="Proxima Nova"/>
            </a:endParaRPr>
          </a:p>
          <a:p>
            <a:pPr marL="114300" lvl="0" indent="-174625" algn="l" rtl="0">
              <a:lnSpc>
                <a:spcPct val="105000"/>
              </a:lnSpc>
              <a:spcBef>
                <a:spcPts val="0"/>
              </a:spcBef>
              <a:spcAft>
                <a:spcPts val="0"/>
              </a:spcAft>
              <a:buClr>
                <a:srgbClr val="666666"/>
              </a:buClr>
              <a:buSzPts val="1400"/>
              <a:buFont typeface="Proxima Nova"/>
              <a:buAutoNum type="arabicPeriod"/>
            </a:pPr>
            <a:r>
              <a:rPr lang="en-AU" sz="1400">
                <a:solidFill>
                  <a:srgbClr val="666666"/>
                </a:solidFill>
                <a:latin typeface="Proxima Nova"/>
                <a:ea typeface="Proxima Nova"/>
                <a:cs typeface="Proxima Nova"/>
                <a:sym typeface="Proxima Nova"/>
              </a:rPr>
              <a:t>Attach a new script onto the object to change its behaviour</a:t>
            </a:r>
            <a:endParaRPr sz="1400">
              <a:solidFill>
                <a:srgbClr val="666666"/>
              </a:solidFill>
              <a:latin typeface="Proxima Nova"/>
              <a:ea typeface="Proxima Nova"/>
              <a:cs typeface="Proxima Nova"/>
              <a:sym typeface="Proxima Nova"/>
            </a:endParaRPr>
          </a:p>
          <a:p>
            <a:pPr marL="114300" lvl="0" indent="-174625" algn="l" rtl="0">
              <a:lnSpc>
                <a:spcPct val="105000"/>
              </a:lnSpc>
              <a:spcBef>
                <a:spcPts val="0"/>
              </a:spcBef>
              <a:spcAft>
                <a:spcPts val="0"/>
              </a:spcAft>
              <a:buClr>
                <a:srgbClr val="666666"/>
              </a:buClr>
              <a:buSzPts val="1400"/>
              <a:buFont typeface="Proxima Nova"/>
              <a:buAutoNum type="arabicPeriod"/>
            </a:pPr>
            <a:r>
              <a:rPr lang="en-AU" sz="1400">
                <a:solidFill>
                  <a:srgbClr val="666666"/>
                </a:solidFill>
                <a:latin typeface="Proxima Nova"/>
                <a:ea typeface="Proxima Nova"/>
                <a:cs typeface="Proxima Nova"/>
                <a:sym typeface="Proxima Nova"/>
              </a:rPr>
              <a:t>Write a script that will, in the Update() loop, update the transform properties:</a:t>
            </a:r>
          </a:p>
          <a:p>
            <a:pPr marL="571500" lvl="1"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Change the X position of the object when you press arrow keys (left/right) (use the Vector class, e.g., Vector.one)</a:t>
            </a:r>
          </a:p>
          <a:p>
            <a:pPr marL="571500" lvl="1"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Change the scale of the object when you press the arrow keys (up/down)</a:t>
            </a:r>
          </a:p>
          <a:p>
            <a:pPr marL="114300" indent="-174625">
              <a:lnSpc>
                <a:spcPct val="105000"/>
              </a:lnSpc>
              <a:buClr>
                <a:srgbClr val="666666"/>
              </a:buClr>
              <a:buFont typeface="Proxima Nova"/>
              <a:buAutoNum type="arabicPeriod"/>
            </a:pPr>
            <a:r>
              <a:rPr lang="en-AU" sz="1400">
                <a:solidFill>
                  <a:srgbClr val="666666"/>
                </a:solidFill>
                <a:latin typeface="Proxima Nova"/>
                <a:ea typeface="Proxima Nova"/>
                <a:cs typeface="Proxima Nova"/>
                <a:sym typeface="Proxima Nova"/>
              </a:rPr>
              <a:t>Write a script that will, in the Update() loop, update the renderer/material properties:</a:t>
            </a:r>
          </a:p>
          <a:p>
            <a:pPr marL="571500" lvl="1"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Change the object’s colour to RED when you press “R” </a:t>
            </a:r>
          </a:p>
          <a:p>
            <a:pPr marL="571500" lvl="1"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Switch materials when you press “M”</a:t>
            </a:r>
          </a:p>
          <a:p>
            <a:pPr marL="1028700" lvl="2"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Create two materials (Right click in Projects/Assets -&gt; Create -&gt; Material), name them mat1 and mat2. Attach two different textures to mat1 and mat2.</a:t>
            </a:r>
          </a:p>
          <a:p>
            <a:pPr marL="1028700" lvl="2"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Create two public variables public Material1 and public Material2. Change their Shader to Legacy Shaders -&gt; Bump Diffuse. Download two images and attach them to the texture properties of those two materials.</a:t>
            </a:r>
          </a:p>
          <a:p>
            <a:pPr marL="1028700" lvl="2"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Write the keyboard script logic to handle a switch case between Material1 and Material2</a:t>
            </a:r>
          </a:p>
          <a:p>
            <a:pPr marL="1485900" lvl="3"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Transform</a:t>
            </a:r>
            <a:r>
              <a:rPr lang="en" sz="1000">
                <a:solidFill>
                  <a:srgbClr val="666666"/>
                </a:solidFill>
                <a:latin typeface="Proxima Nova"/>
                <a:ea typeface="Proxima Nova"/>
                <a:cs typeface="Proxima Nova"/>
                <a:sym typeface="Proxima Nova"/>
              </a:rPr>
              <a:t>.GetComponent&lt;MeshRenderer&gt;( ).material</a:t>
            </a:r>
            <a:r>
              <a:rPr lang="en-AU" sz="1000">
                <a:solidFill>
                  <a:srgbClr val="666666"/>
                </a:solidFill>
                <a:latin typeface="Proxima Nova"/>
                <a:ea typeface="Proxima Nova"/>
                <a:cs typeface="Proxima Nova"/>
                <a:sym typeface="Proxima Nova"/>
              </a:rPr>
              <a:t> = Material; </a:t>
            </a:r>
          </a:p>
          <a:p>
            <a:pPr marL="1485900" lvl="3"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What happens? Why?</a:t>
            </a:r>
          </a:p>
          <a:p>
            <a:pPr marL="1485900" lvl="3"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Now drag and drop mat1 and mat2 from the editor to the Inspector</a:t>
            </a:r>
          </a:p>
          <a:p>
            <a:pPr marL="1485900" lvl="3"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Run the code again</a:t>
            </a:r>
          </a:p>
          <a:p>
            <a:pPr marL="114300" indent="-174625">
              <a:lnSpc>
                <a:spcPct val="105000"/>
              </a:lnSpc>
              <a:buClr>
                <a:srgbClr val="666666"/>
              </a:buClr>
              <a:buFont typeface="Proxima Nova"/>
              <a:buAutoNum type="arabicPeriod"/>
            </a:pPr>
            <a:r>
              <a:rPr lang="en-AU" sz="1400">
                <a:solidFill>
                  <a:srgbClr val="666666"/>
                </a:solidFill>
                <a:latin typeface="Proxima Nova"/>
                <a:ea typeface="Proxima Nova"/>
                <a:cs typeface="Proxima Nova"/>
                <a:sym typeface="Proxima Nova"/>
              </a:rPr>
              <a:t>Write a script that will, in the Update() loop, that will apply a continuous rotation about the Y axis. You’ll need to use the </a:t>
            </a:r>
            <a:r>
              <a:rPr lang="en-AU" sz="1400" b="1">
                <a:solidFill>
                  <a:srgbClr val="666666"/>
                </a:solidFill>
                <a:latin typeface="Proxima Nova"/>
                <a:ea typeface="Proxima Nova"/>
                <a:cs typeface="Proxima Nova"/>
                <a:sym typeface="Proxima Nova"/>
              </a:rPr>
              <a:t>Rotate()</a:t>
            </a:r>
            <a:r>
              <a:rPr lang="en-AU" sz="1400">
                <a:solidFill>
                  <a:srgbClr val="666666"/>
                </a:solidFill>
                <a:latin typeface="Proxima Nova"/>
                <a:ea typeface="Proxima Nova"/>
                <a:cs typeface="Proxima Nova"/>
                <a:sym typeface="Proxima Nova"/>
              </a:rPr>
              <a:t> method on your </a:t>
            </a:r>
            <a:r>
              <a:rPr lang="en-AU" sz="1400" b="1">
                <a:solidFill>
                  <a:srgbClr val="666666"/>
                </a:solidFill>
                <a:latin typeface="Proxima Nova"/>
                <a:ea typeface="Proxima Nova"/>
                <a:cs typeface="Proxima Nova"/>
                <a:sym typeface="Proxima Nova"/>
              </a:rPr>
              <a:t>transform</a:t>
            </a:r>
            <a:r>
              <a:rPr lang="en-AU" sz="1400">
                <a:solidFill>
                  <a:srgbClr val="666666"/>
                </a:solidFill>
                <a:latin typeface="Proxima Nova"/>
                <a:ea typeface="Proxima Nova"/>
                <a:cs typeface="Proxima Nova"/>
                <a:sym typeface="Proxima Nova"/>
              </a:rPr>
              <a:t> object. You will also need a </a:t>
            </a:r>
            <a:r>
              <a:rPr lang="en-AU" sz="1400" b="1">
                <a:solidFill>
                  <a:srgbClr val="666666"/>
                </a:solidFill>
                <a:latin typeface="Proxima Nova"/>
                <a:ea typeface="Proxima Nova"/>
                <a:cs typeface="Proxima Nova"/>
                <a:sym typeface="Proxima Nova"/>
              </a:rPr>
              <a:t>Vector3.up</a:t>
            </a:r>
            <a:r>
              <a:rPr lang="en-AU" sz="1400">
                <a:solidFill>
                  <a:srgbClr val="666666"/>
                </a:solidFill>
                <a:latin typeface="Proxima Nova"/>
                <a:ea typeface="Proxima Nova"/>
                <a:cs typeface="Proxima Nova"/>
                <a:sym typeface="Proxima Nova"/>
              </a:rPr>
              <a:t> direction to apply the rotation and use a constant time increment to apply a smooth increment: </a:t>
            </a:r>
            <a:r>
              <a:rPr lang="en-AU" sz="1400" b="1" err="1">
                <a:solidFill>
                  <a:srgbClr val="666666"/>
                </a:solidFill>
                <a:latin typeface="Proxima Nova"/>
                <a:ea typeface="Proxima Nova"/>
                <a:cs typeface="Proxima Nova"/>
                <a:sym typeface="Proxima Nova"/>
              </a:rPr>
              <a:t>Time.deltaTime</a:t>
            </a:r>
            <a:endParaRPr lang="en-AU" sz="1400" b="1">
              <a:solidFill>
                <a:srgbClr val="666666"/>
              </a:solidFill>
              <a:latin typeface="Proxima Nova"/>
              <a:ea typeface="Proxima Nova"/>
              <a:cs typeface="Proxima Nova"/>
              <a:sym typeface="Proxima Nova"/>
            </a:endParaRPr>
          </a:p>
          <a:p>
            <a:pPr marL="571500" lvl="1" indent="-174625">
              <a:lnSpc>
                <a:spcPct val="105000"/>
              </a:lnSpc>
              <a:buClr>
                <a:srgbClr val="666666"/>
              </a:buClr>
              <a:buFont typeface="Proxima Nova"/>
              <a:buAutoNum type="arabicPeriod"/>
            </a:pPr>
            <a:r>
              <a:rPr lang="en-AU" sz="1000">
                <a:solidFill>
                  <a:srgbClr val="666666"/>
                </a:solidFill>
                <a:latin typeface="Proxima Nova"/>
                <a:ea typeface="Proxima Nova"/>
                <a:cs typeface="Proxima Nova"/>
                <a:sym typeface="Proxima Nova"/>
              </a:rPr>
              <a:t>If you still have time, accelerate/decelerate the rotation with the +/- keys</a:t>
            </a:r>
            <a:br>
              <a:rPr lang="en-AU" sz="1000">
                <a:solidFill>
                  <a:srgbClr val="666666"/>
                </a:solidFill>
                <a:latin typeface="Proxima Nova"/>
                <a:ea typeface="Proxima Nova"/>
                <a:cs typeface="Proxima Nova"/>
                <a:sym typeface="Proxima Nova"/>
              </a:rPr>
            </a:br>
            <a:endParaRPr lang="en-AU" sz="1000">
              <a:solidFill>
                <a:srgbClr val="666666"/>
              </a:solidFill>
              <a:latin typeface="Proxima Nova"/>
              <a:ea typeface="Proxima Nova"/>
              <a:cs typeface="Proxima Nova"/>
              <a:sym typeface="Proxima Nova"/>
            </a:endParaRPr>
          </a:p>
          <a:p>
            <a:pPr marL="0" indent="0">
              <a:lnSpc>
                <a:spcPct val="105000"/>
              </a:lnSpc>
              <a:buClr>
                <a:srgbClr val="666666"/>
              </a:buClr>
              <a:buNone/>
            </a:pPr>
            <a:r>
              <a:rPr lang="en-AU" sz="1400" b="1" i="1">
                <a:solidFill>
                  <a:srgbClr val="666666"/>
                </a:solidFill>
                <a:latin typeface="Proxima Nova"/>
                <a:ea typeface="Proxima Nova"/>
                <a:cs typeface="Proxima Nova"/>
                <a:sym typeface="Proxima Nova"/>
              </a:rPr>
              <a:t>* Note: click the game view to enable capturing the keyboard interactions. You can drag and drop that window and put it side by side with the #Scene tab.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roxima Nova Extrabold"/>
                <a:ea typeface="Proxima Nova Extrabold"/>
                <a:cs typeface="Proxima Nova Extrabold"/>
                <a:sym typeface="Proxima Nova Extrabold"/>
              </a:rPr>
              <a:t>Final Remarks</a:t>
            </a:r>
            <a:endParaRPr>
              <a:latin typeface="Proxima Nova Extrabold"/>
              <a:ea typeface="Proxima Nova Extrabold"/>
              <a:cs typeface="Proxima Nova Extrabold"/>
              <a:sym typeface="Proxima Nova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401049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a:solidFill>
                  <a:srgbClr val="000000"/>
                </a:solidFill>
                <a:latin typeface="Proxima Nova Extrabold"/>
                <a:ea typeface="Proxima Nova Extrabold"/>
                <a:cs typeface="Proxima Nova Extrabold"/>
                <a:sym typeface="Proxima Nova Extrabold"/>
              </a:rPr>
              <a:t>From Last Week</a:t>
            </a:r>
            <a:br>
              <a:rPr lang="en-AU">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Extrabold"/>
                <a:cs typeface="Proxima Nova Extrabold"/>
                <a:sym typeface="Proxima Nova Semibold"/>
              </a:rPr>
              <a:t>References in C# </a:t>
            </a:r>
            <a:endParaRPr>
              <a:solidFill>
                <a:srgbClr val="666666"/>
              </a:solidFill>
              <a:latin typeface="Proxima Nova Semibold"/>
              <a:ea typeface="Proxima Nova Semibold"/>
              <a:cs typeface="Proxima Nova Semibold"/>
              <a:sym typeface="Proxima Nova Semibold"/>
            </a:endParaRPr>
          </a:p>
        </p:txBody>
      </p:sp>
      <p:sp>
        <p:nvSpPr>
          <p:cNvPr id="135" name="Google Shape;135;p21"/>
          <p:cNvSpPr txBox="1">
            <a:spLocks noGrp="1"/>
          </p:cNvSpPr>
          <p:nvPr>
            <p:ph type="body" idx="1"/>
          </p:nvPr>
        </p:nvSpPr>
        <p:spPr>
          <a:xfrm>
            <a:off x="0" y="1124314"/>
            <a:ext cx="4239785" cy="4093422"/>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br>
              <a:rPr lang="en" sz="1400">
                <a:solidFill>
                  <a:srgbClr val="666666"/>
                </a:solidFill>
                <a:latin typeface="Proxima Nova"/>
                <a:ea typeface="Proxima Nova"/>
                <a:cs typeface="Proxima Nova"/>
                <a:sym typeface="Proxima Nova"/>
              </a:rPr>
            </a:b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0"/>
              </a:spcAft>
              <a:buNone/>
            </a:pPr>
            <a:r>
              <a:rPr lang="en-AU" sz="1400">
                <a:solidFill>
                  <a:srgbClr val="666666"/>
                </a:solidFill>
                <a:latin typeface="Proxima Nova"/>
                <a:ea typeface="Proxima Nova"/>
                <a:cs typeface="Proxima Nova"/>
                <a:sym typeface="Proxima Nova"/>
              </a:rPr>
              <a:t>We previously got a reference to a string and Logged its value in the console. </a:t>
            </a: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sp>
        <p:nvSpPr>
          <p:cNvPr id="136" name="Google Shape;136;p21"/>
          <p:cNvSpPr/>
          <p:nvPr/>
        </p:nvSpPr>
        <p:spPr>
          <a:xfrm>
            <a:off x="4239786" y="0"/>
            <a:ext cx="4904214"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C7A38E52-A1F6-459F-B5C4-E8238E61ECDA}"/>
              </a:ext>
            </a:extLst>
          </p:cNvPr>
          <p:cNvPicPr>
            <a:picLocks noChangeAspect="1"/>
          </p:cNvPicPr>
          <p:nvPr/>
        </p:nvPicPr>
        <p:blipFill>
          <a:blip r:embed="rId3"/>
          <a:stretch>
            <a:fillRect/>
          </a:stretch>
        </p:blipFill>
        <p:spPr>
          <a:xfrm>
            <a:off x="4239786" y="0"/>
            <a:ext cx="4904213" cy="5143500"/>
          </a:xfrm>
          <a:prstGeom prst="rect">
            <a:avLst/>
          </a:prstGeom>
        </p:spPr>
      </p:pic>
      <p:pic>
        <p:nvPicPr>
          <p:cNvPr id="5" name="Picture 4">
            <a:extLst>
              <a:ext uri="{FF2B5EF4-FFF2-40B4-BE49-F238E27FC236}">
                <a16:creationId xmlns:a16="http://schemas.microsoft.com/office/drawing/2014/main" id="{1BBE4C5C-BE7A-44C7-88EB-EFCB43880D34}"/>
              </a:ext>
            </a:extLst>
          </p:cNvPr>
          <p:cNvPicPr>
            <a:picLocks noChangeAspect="1"/>
          </p:cNvPicPr>
          <p:nvPr/>
        </p:nvPicPr>
        <p:blipFill rotWithShape="1">
          <a:blip r:embed="rId4"/>
          <a:srcRect t="6376" b="32651"/>
          <a:stretch/>
        </p:blipFill>
        <p:spPr>
          <a:xfrm>
            <a:off x="4239786" y="1385975"/>
            <a:ext cx="3733014" cy="2271860"/>
          </a:xfrm>
          <a:prstGeom prst="rect">
            <a:avLst/>
          </a:prstGeom>
        </p:spPr>
      </p:pic>
    </p:spTree>
    <p:extLst>
      <p:ext uri="{BB962C8B-B14F-4D97-AF65-F5344CB8AC3E}">
        <p14:creationId xmlns:p14="http://schemas.microsoft.com/office/powerpoint/2010/main" val="28826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
                <a:solidFill>
                  <a:srgbClr val="666666"/>
                </a:solidFill>
                <a:latin typeface="Proxima Nova Semibold"/>
                <a:ea typeface="Proxima Nova Semibold"/>
                <a:cs typeface="Proxima Nova Semibold"/>
                <a:sym typeface="Proxima Nova Semibold"/>
              </a:rPr>
              <a:t>Coding Example</a:t>
            </a:r>
            <a:endParaRPr>
              <a:solidFill>
                <a:srgbClr val="666666"/>
              </a:solidFill>
              <a:latin typeface="Proxima Nova Semibold"/>
              <a:ea typeface="Proxima Nova Semibold"/>
              <a:cs typeface="Proxima Nova Semibold"/>
              <a:sym typeface="Proxima Nova Semibold"/>
            </a:endParaRPr>
          </a:p>
        </p:txBody>
      </p:sp>
      <p:sp>
        <p:nvSpPr>
          <p:cNvPr id="98" name="Google Shape;98;p18"/>
          <p:cNvSpPr txBox="1">
            <a:spLocks noGrp="1"/>
          </p:cNvSpPr>
          <p:nvPr>
            <p:ph type="body" idx="1"/>
          </p:nvPr>
        </p:nvSpPr>
        <p:spPr>
          <a:xfrm>
            <a:off x="311700" y="1277400"/>
            <a:ext cx="3794700"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AU" sz="1400">
                <a:solidFill>
                  <a:srgbClr val="666666"/>
                </a:solidFill>
                <a:latin typeface="Proxima Nova"/>
                <a:ea typeface="Proxima Nova"/>
                <a:cs typeface="Proxima Nova"/>
                <a:sym typeface="Proxima Nova"/>
              </a:rPr>
              <a:t>Similarly, we can get</a:t>
            </a:r>
            <a:r>
              <a:rPr lang="en" sz="1400">
                <a:solidFill>
                  <a:srgbClr val="666666"/>
                </a:solidFill>
                <a:latin typeface="Proxima Nova"/>
                <a:ea typeface="Proxima Nova"/>
                <a:cs typeface="Proxima Nova"/>
                <a:sym typeface="Proxima Nova"/>
              </a:rPr>
              <a:t> a reference to </a:t>
            </a:r>
            <a:r>
              <a:rPr lang="en-AU" sz="1400">
                <a:solidFill>
                  <a:srgbClr val="666666"/>
                </a:solidFill>
                <a:latin typeface="Proxima Nova"/>
                <a:ea typeface="Proxima Nova"/>
                <a:cs typeface="Proxima Nova"/>
                <a:sym typeface="Proxima Nova"/>
              </a:rPr>
              <a:t>any </a:t>
            </a:r>
            <a:r>
              <a:rPr lang="en" sz="1400">
                <a:solidFill>
                  <a:srgbClr val="666666"/>
                </a:solidFill>
                <a:latin typeface="Proxima Nova"/>
                <a:ea typeface="Proxima Nova"/>
                <a:cs typeface="Proxima Nova"/>
                <a:sym typeface="Proxima Nova"/>
              </a:rPr>
              <a:t>other object</a:t>
            </a:r>
            <a:r>
              <a:rPr lang="en-AU" sz="1400">
                <a:solidFill>
                  <a:srgbClr val="666666"/>
                </a:solidFill>
                <a:latin typeface="Proxima Nova"/>
                <a:ea typeface="Proxima Nova"/>
                <a:cs typeface="Proxima Nova"/>
                <a:sym typeface="Proxima Nova"/>
              </a:rPr>
              <a:t>s in the Scene</a:t>
            </a:r>
            <a:r>
              <a:rPr lang="en" sz="1400">
                <a:solidFill>
                  <a:srgbClr val="666666"/>
                </a:solidFill>
                <a:latin typeface="Proxima Nova"/>
                <a:ea typeface="Proxima Nova"/>
                <a:cs typeface="Proxima Nova"/>
                <a:sym typeface="Proxima Nova"/>
              </a:rPr>
              <a:t>.</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Three methods:</a:t>
            </a:r>
            <a:endParaRPr sz="1400">
              <a:solidFill>
                <a:srgbClr val="666666"/>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rgbClr val="666666"/>
              </a:buClr>
              <a:buSzPts val="1400"/>
              <a:buFont typeface="Proxima Nova"/>
              <a:buAutoNum type="arabicPeriod"/>
            </a:pPr>
            <a:r>
              <a:rPr lang="en" sz="1400">
                <a:solidFill>
                  <a:srgbClr val="666666"/>
                </a:solidFill>
                <a:latin typeface="Proxima Nova"/>
                <a:ea typeface="Proxima Nova"/>
                <a:cs typeface="Proxima Nova"/>
                <a:sym typeface="Proxima Nova"/>
              </a:rPr>
              <a:t>Create a p</a:t>
            </a:r>
            <a:r>
              <a:rPr lang="en" sz="1400" b="1">
                <a:solidFill>
                  <a:srgbClr val="666666"/>
                </a:solidFill>
                <a:latin typeface="Proxima Nova"/>
                <a:ea typeface="Proxima Nova"/>
                <a:cs typeface="Proxima Nova"/>
                <a:sym typeface="Proxima Nova"/>
              </a:rPr>
              <a:t>ublic/Serialized private </a:t>
            </a:r>
            <a:r>
              <a:rPr lang="en" sz="1400">
                <a:solidFill>
                  <a:srgbClr val="666666"/>
                </a:solidFill>
                <a:latin typeface="Proxima Nova"/>
                <a:ea typeface="Proxima Nova"/>
                <a:cs typeface="Proxima Nova"/>
                <a:sym typeface="Proxima Nova"/>
              </a:rPr>
              <a:t>variable then Drag object into the field in the Inspector (e.g., Cube1 is referenced as public GameObject object 1).</a:t>
            </a:r>
            <a:endParaRPr sz="1400">
              <a:solidFill>
                <a:srgbClr val="666666"/>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rgbClr val="666666"/>
              </a:buClr>
              <a:buSzPts val="1400"/>
              <a:buFont typeface="Proxima Nova"/>
              <a:buAutoNum type="arabicPeriod"/>
            </a:pPr>
            <a:r>
              <a:rPr lang="en" sz="1400" b="1">
                <a:solidFill>
                  <a:srgbClr val="666666"/>
                </a:solidFill>
                <a:latin typeface="Proxima Nova"/>
                <a:ea typeface="Proxima Nova"/>
                <a:cs typeface="Proxima Nova"/>
                <a:sym typeface="Proxima Nova"/>
              </a:rPr>
              <a:t>Find </a:t>
            </a:r>
            <a:r>
              <a:rPr lang="en" sz="1400">
                <a:solidFill>
                  <a:srgbClr val="666666"/>
                </a:solidFill>
                <a:latin typeface="Proxima Nova"/>
                <a:ea typeface="Proxima Nova"/>
                <a:cs typeface="Proxima Nova"/>
                <a:sym typeface="Proxima Nova"/>
              </a:rPr>
              <a:t>the object in the scene (e.g., Cube2 is referenced as object2 via GameObject.Find(). </a:t>
            </a:r>
            <a:endParaRPr sz="1400">
              <a:solidFill>
                <a:srgbClr val="666666"/>
              </a:solidFill>
              <a:latin typeface="Proxima Nova"/>
              <a:ea typeface="Proxima Nova"/>
              <a:cs typeface="Proxima Nova"/>
              <a:sym typeface="Proxima Nova"/>
            </a:endParaRPr>
          </a:p>
          <a:p>
            <a:pPr marL="457200" marR="0" lvl="0" indent="-317500" algn="l" rtl="0">
              <a:lnSpc>
                <a:spcPct val="100000"/>
              </a:lnSpc>
              <a:spcBef>
                <a:spcPts val="0"/>
              </a:spcBef>
              <a:spcAft>
                <a:spcPts val="0"/>
              </a:spcAft>
              <a:buClr>
                <a:srgbClr val="666666"/>
              </a:buClr>
              <a:buSzPts val="1400"/>
              <a:buFont typeface="Proxima Nova"/>
              <a:buAutoNum type="arabicPeriod"/>
            </a:pPr>
            <a:r>
              <a:rPr lang="en" sz="1400">
                <a:solidFill>
                  <a:srgbClr val="666666"/>
                </a:solidFill>
                <a:latin typeface="Proxima Nova"/>
                <a:ea typeface="Proxima Nova"/>
                <a:cs typeface="Proxima Nova"/>
                <a:sym typeface="Proxima Nova"/>
              </a:rPr>
              <a:t>Get the object that </a:t>
            </a:r>
            <a:r>
              <a:rPr lang="en" sz="1700" b="1">
                <a:solidFill>
                  <a:srgbClr val="666666"/>
                </a:solidFill>
                <a:latin typeface="Proxima Nova"/>
                <a:ea typeface="Proxima Nova"/>
                <a:cs typeface="Proxima Nova"/>
                <a:sym typeface="Proxima Nova"/>
              </a:rPr>
              <a:t>this </a:t>
            </a:r>
            <a:r>
              <a:rPr lang="en" sz="1400">
                <a:solidFill>
                  <a:srgbClr val="666666"/>
                </a:solidFill>
                <a:latin typeface="Proxima Nova"/>
                <a:ea typeface="Proxima Nova"/>
                <a:cs typeface="Proxima Nova"/>
                <a:sym typeface="Proxima Nova"/>
              </a:rPr>
              <a:t>script is attached to (e.g., Cube3 is referenced as object3 and is directly accessible as the script is attached to it)</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a:solidFill>
                <a:srgbClr val="666666"/>
              </a:solidFill>
              <a:latin typeface="Proxima Nova"/>
              <a:ea typeface="Proxima Nova"/>
              <a:cs typeface="Proxima Nova"/>
              <a:sym typeface="Proxima Nova"/>
            </a:endParaRPr>
          </a:p>
        </p:txBody>
      </p:sp>
      <p:sp>
        <p:nvSpPr>
          <p:cNvPr id="99" name="Google Shape;99;p18"/>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8"/>
          <p:cNvPicPr preferRelativeResize="0"/>
          <p:nvPr/>
        </p:nvPicPr>
        <p:blipFill>
          <a:blip r:embed="rId3">
            <a:alphaModFix/>
          </a:blip>
          <a:stretch>
            <a:fillRect/>
          </a:stretch>
        </p:blipFill>
        <p:spPr>
          <a:xfrm>
            <a:off x="4178100" y="0"/>
            <a:ext cx="4965899" cy="3116679"/>
          </a:xfrm>
          <a:prstGeom prst="rect">
            <a:avLst/>
          </a:prstGeom>
          <a:noFill/>
          <a:ln>
            <a:noFill/>
          </a:ln>
        </p:spPr>
      </p:pic>
      <p:pic>
        <p:nvPicPr>
          <p:cNvPr id="101" name="Google Shape;101;p18"/>
          <p:cNvPicPr preferRelativeResize="0"/>
          <p:nvPr/>
        </p:nvPicPr>
        <p:blipFill>
          <a:blip r:embed="rId4">
            <a:alphaModFix/>
          </a:blip>
          <a:stretch>
            <a:fillRect/>
          </a:stretch>
        </p:blipFill>
        <p:spPr>
          <a:xfrm>
            <a:off x="4190679" y="1839375"/>
            <a:ext cx="3424828" cy="3304125"/>
          </a:xfrm>
          <a:prstGeom prst="rect">
            <a:avLst/>
          </a:prstGeom>
          <a:noFill/>
          <a:ln w="9525" cap="flat" cmpd="sng">
            <a:solidFill>
              <a:srgbClr val="00FF00"/>
            </a:solidFill>
            <a:prstDash val="solid"/>
            <a:round/>
            <a:headEnd type="none" w="sm" len="sm"/>
            <a:tailEnd type="none" w="sm" len="sm"/>
          </a:ln>
        </p:spPr>
      </p:pic>
      <p:sp>
        <p:nvSpPr>
          <p:cNvPr id="102" name="Google Shape;102;p18"/>
          <p:cNvSpPr txBox="1"/>
          <p:nvPr/>
        </p:nvSpPr>
        <p:spPr>
          <a:xfrm>
            <a:off x="7628085" y="3056278"/>
            <a:ext cx="1515913"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AU" sz="1100">
                <a:solidFill>
                  <a:srgbClr val="CCCCCC"/>
                </a:solidFill>
                <a:latin typeface="Proxima Nova"/>
                <a:ea typeface="Proxima Nova"/>
                <a:cs typeface="Proxima Nova"/>
                <a:sym typeface="Proxima Nova"/>
              </a:rPr>
              <a:t>In </a:t>
            </a:r>
            <a:r>
              <a:rPr lang="en" sz="1100">
                <a:solidFill>
                  <a:srgbClr val="CCCCCC"/>
                </a:solidFill>
                <a:latin typeface="Proxima Nova"/>
                <a:ea typeface="Proxima Nova"/>
                <a:cs typeface="Proxima Nova"/>
                <a:sym typeface="Proxima Nova"/>
              </a:rPr>
              <a:t>th</a:t>
            </a:r>
            <a:r>
              <a:rPr lang="en-AU" sz="1100">
                <a:solidFill>
                  <a:srgbClr val="CCCCCC"/>
                </a:solidFill>
                <a:latin typeface="Proxima Nova"/>
                <a:ea typeface="Proxima Nova"/>
                <a:cs typeface="Proxima Nova"/>
                <a:sym typeface="Proxima Nova"/>
              </a:rPr>
              <a:t>is</a:t>
            </a:r>
            <a:r>
              <a:rPr lang="en" sz="1100">
                <a:solidFill>
                  <a:srgbClr val="CCCCCC"/>
                </a:solidFill>
                <a:latin typeface="Proxima Nova"/>
                <a:ea typeface="Proxima Nova"/>
                <a:cs typeface="Proxima Nova"/>
                <a:sym typeface="Proxima Nova"/>
              </a:rPr>
              <a:t> example, </a:t>
            </a:r>
            <a:r>
              <a:rPr lang="en-AU" sz="1100">
                <a:solidFill>
                  <a:srgbClr val="CCCCCC"/>
                </a:solidFill>
                <a:latin typeface="Proxima Nova"/>
                <a:ea typeface="Proxima Nova"/>
                <a:cs typeface="Proxima Nova"/>
                <a:sym typeface="Proxima Nova"/>
              </a:rPr>
              <a:t>we create 3 cubes, a new script named </a:t>
            </a:r>
            <a:r>
              <a:rPr lang="en-AU" sz="1100" err="1">
                <a:solidFill>
                  <a:srgbClr val="CCCCCC"/>
                </a:solidFill>
                <a:latin typeface="Proxima Nova"/>
                <a:ea typeface="Proxima Nova"/>
                <a:cs typeface="Proxima Nova"/>
                <a:sym typeface="Proxima Nova"/>
              </a:rPr>
              <a:t>SimpleScript</a:t>
            </a:r>
            <a:r>
              <a:rPr lang="en-AU" sz="1100">
                <a:solidFill>
                  <a:srgbClr val="CCCCCC"/>
                </a:solidFill>
                <a:latin typeface="Proxima Nova"/>
                <a:ea typeface="Proxima Nova"/>
                <a:cs typeface="Proxima Nova"/>
                <a:sym typeface="Proxima Nova"/>
              </a:rPr>
              <a:t>. The script is attached to Cube3</a:t>
            </a:r>
            <a:r>
              <a:rPr lang="en" sz="1100">
                <a:solidFill>
                  <a:srgbClr val="CCCCCC"/>
                </a:solidFill>
                <a:latin typeface="Proxima Nova"/>
                <a:ea typeface="Proxima Nova"/>
                <a:cs typeface="Proxima Nova"/>
                <a:sym typeface="Proxima Nova"/>
              </a:rPr>
              <a:t>, from which references to the 3 cubes are assigned.</a:t>
            </a:r>
            <a:r>
              <a:rPr lang="en-AU" sz="1100">
                <a:solidFill>
                  <a:srgbClr val="CCCCCC"/>
                </a:solidFill>
                <a:latin typeface="Proxima Nova"/>
                <a:ea typeface="Proxima Nova"/>
                <a:cs typeface="Proxima Nova"/>
                <a:sym typeface="Proxima Nova"/>
              </a:rPr>
              <a:t>  </a:t>
            </a:r>
            <a:endParaRPr sz="1300">
              <a:solidFill>
                <a:srgbClr val="CCCCCC"/>
              </a:solidFill>
            </a:endParaRPr>
          </a:p>
        </p:txBody>
      </p:sp>
    </p:spTree>
    <p:extLst>
      <p:ext uri="{BB962C8B-B14F-4D97-AF65-F5344CB8AC3E}">
        <p14:creationId xmlns:p14="http://schemas.microsoft.com/office/powerpoint/2010/main" val="2582915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AU">
                <a:solidFill>
                  <a:srgbClr val="000000"/>
                </a:solidFill>
                <a:latin typeface="Proxima Nova Extrabold"/>
                <a:ea typeface="Proxima Nova Extrabold"/>
                <a:cs typeface="Proxima Nova Extrabold"/>
                <a:sym typeface="Proxima Nova Extrabold"/>
              </a:rPr>
              <a:t>From Last Week</a:t>
            </a:r>
            <a:r>
              <a:rPr lang="en">
                <a:solidFill>
                  <a:srgbClr val="000000"/>
                </a:solidFill>
                <a:latin typeface="Proxima Nova Extrabold"/>
                <a:ea typeface="Proxima Nova Extrabold"/>
                <a:cs typeface="Proxima Nova Extrabold"/>
                <a:sym typeface="Proxima Nova Extrabold"/>
              </a:rPr>
              <a:t>:</a:t>
            </a:r>
            <a:br>
              <a:rPr lang="en">
                <a:solidFill>
                  <a:srgbClr val="000000"/>
                </a:solidFill>
                <a:latin typeface="Proxima Nova Extrabold"/>
                <a:ea typeface="Proxima Nova Extrabold"/>
                <a:cs typeface="Proxima Nova Extrabold"/>
                <a:sym typeface="Proxima Nova Extrabold"/>
              </a:rPr>
            </a:br>
            <a:r>
              <a:rPr lang="en">
                <a:solidFill>
                  <a:srgbClr val="666666"/>
                </a:solidFill>
                <a:latin typeface="Proxima Nova Semibold"/>
                <a:ea typeface="Proxima Nova Semibold"/>
                <a:cs typeface="Proxima Nova Semibold"/>
                <a:sym typeface="Proxima Nova Semibold"/>
              </a:rPr>
              <a:t>The Editor</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315675" y="1339754"/>
            <a:ext cx="3794700" cy="3179400"/>
          </a:xfrm>
          <a:prstGeom prst="rect">
            <a:avLst/>
          </a:prstGeom>
        </p:spPr>
        <p:txBody>
          <a:bodyPr spcFirstLastPara="1" wrap="square" lIns="91425" tIns="91425" rIns="91425" bIns="91425" anchor="t" anchorCtr="0">
            <a:normAutofit/>
          </a:bodyPr>
          <a:lstStyle/>
          <a:p>
            <a:pPr marL="0" indent="0">
              <a:lnSpc>
                <a:spcPct val="105000"/>
              </a:lnSpc>
              <a:buNone/>
            </a:pPr>
            <a:endParaRPr lang="en-AU" sz="1400" b="1">
              <a:solidFill>
                <a:schemeClr val="accent3">
                  <a:lumMod val="25000"/>
                </a:schemeClr>
              </a:solidFill>
              <a:latin typeface="Proxima Nova"/>
              <a:ea typeface="Proxima Nova"/>
              <a:cs typeface="Proxima Nova"/>
              <a:sym typeface="Proxima Nova"/>
            </a:endParaRPr>
          </a:p>
          <a:p>
            <a:pPr marL="285750" indent="-285750">
              <a:lnSpc>
                <a:spcPct val="105000"/>
              </a:lnSpc>
            </a:pPr>
            <a:r>
              <a:rPr lang="en" sz="1400">
                <a:solidFill>
                  <a:srgbClr val="666666"/>
                </a:solidFill>
                <a:latin typeface="Proxima Nova"/>
                <a:ea typeface="Proxima Nova"/>
                <a:cs typeface="Proxima Nova"/>
                <a:sym typeface="Proxima Nova"/>
              </a:rPr>
              <a:t>Each </a:t>
            </a:r>
            <a:r>
              <a:rPr lang="en" sz="1400">
                <a:solidFill>
                  <a:srgbClr val="FF0000"/>
                </a:solidFill>
                <a:latin typeface="Proxima Nova"/>
                <a:ea typeface="Proxima Nova"/>
                <a:cs typeface="Proxima Nova"/>
                <a:sym typeface="Proxima Nova"/>
              </a:rPr>
              <a:t>Game</a:t>
            </a:r>
            <a:r>
              <a:rPr lang="en-AU" sz="1400">
                <a:solidFill>
                  <a:srgbClr val="FF0000"/>
                </a:solidFill>
                <a:latin typeface="Proxima Nova"/>
                <a:ea typeface="Proxima Nova"/>
                <a:cs typeface="Proxima Nova"/>
                <a:sym typeface="Proxima Nova"/>
              </a:rPr>
              <a:t>O</a:t>
            </a:r>
            <a:r>
              <a:rPr lang="en" sz="1400">
                <a:solidFill>
                  <a:srgbClr val="FF0000"/>
                </a:solidFill>
                <a:latin typeface="Proxima Nova"/>
                <a:ea typeface="Proxima Nova"/>
                <a:cs typeface="Proxima Nova"/>
                <a:sym typeface="Proxima Nova"/>
              </a:rPr>
              <a:t>bject </a:t>
            </a:r>
            <a:r>
              <a:rPr lang="en" sz="1400">
                <a:solidFill>
                  <a:srgbClr val="666666"/>
                </a:solidFill>
                <a:latin typeface="Proxima Nova"/>
                <a:ea typeface="Proxima Nova"/>
                <a:cs typeface="Proxima Nova"/>
                <a:sym typeface="Proxima Nova"/>
              </a:rPr>
              <a:t>is defined by a series of </a:t>
            </a:r>
            <a:r>
              <a:rPr lang="en" sz="1400" b="1">
                <a:solidFill>
                  <a:srgbClr val="2377CB"/>
                </a:solidFill>
                <a:latin typeface="Proxima Nova"/>
                <a:ea typeface="Proxima Nova"/>
                <a:cs typeface="Proxima Nova"/>
                <a:sym typeface="Proxima Nova"/>
              </a:rPr>
              <a:t>Components</a:t>
            </a:r>
            <a:r>
              <a:rPr lang="en" sz="1400" b="1">
                <a:solidFill>
                  <a:schemeClr val="accent3">
                    <a:lumMod val="25000"/>
                  </a:schemeClr>
                </a:solidFill>
                <a:latin typeface="Proxima Nova"/>
                <a:ea typeface="Proxima Nova"/>
                <a:cs typeface="Proxima Nova"/>
                <a:sym typeface="Proxima Nova"/>
              </a:rPr>
              <a:t>.</a:t>
            </a:r>
          </a:p>
          <a:p>
            <a:pPr marL="0" lvl="0" indent="0" rtl="0">
              <a:lnSpc>
                <a:spcPct val="105000"/>
              </a:lnSpc>
              <a:spcBef>
                <a:spcPts val="1200"/>
              </a:spcBef>
              <a:spcAft>
                <a:spcPts val="0"/>
              </a:spcAft>
              <a:buNone/>
            </a:pP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4179537" y="0"/>
            <a:ext cx="4963026" cy="5143500"/>
          </a:xfrm>
          <a:prstGeom prst="rect">
            <a:avLst/>
          </a:prstGeom>
          <a:noFill/>
          <a:ln>
            <a:noFill/>
          </a:ln>
        </p:spPr>
      </p:pic>
      <p:sp>
        <p:nvSpPr>
          <p:cNvPr id="82" name="Google Shape;82;p16"/>
          <p:cNvSpPr/>
          <p:nvPr/>
        </p:nvSpPr>
        <p:spPr>
          <a:xfrm>
            <a:off x="7738075" y="781500"/>
            <a:ext cx="1404600" cy="3396600"/>
          </a:xfrm>
          <a:prstGeom prst="rect">
            <a:avLst/>
          </a:prstGeom>
          <a:solidFill>
            <a:srgbClr val="0600FF">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5758275" y="1497725"/>
            <a:ext cx="1119000" cy="648900"/>
          </a:xfrm>
          <a:prstGeom prst="rect">
            <a:avLst/>
          </a:prstGeom>
          <a:solidFill>
            <a:srgbClr val="FF0000">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77" name="Google Shape;77;p16"/>
          <p:cNvSpPr txBox="1">
            <a:spLocks noGrp="1"/>
          </p:cNvSpPr>
          <p:nvPr>
            <p:ph type="body" idx="1"/>
          </p:nvPr>
        </p:nvSpPr>
        <p:spPr>
          <a:xfrm>
            <a:off x="315675" y="1339754"/>
            <a:ext cx="3794700" cy="3179400"/>
          </a:xfrm>
          <a:prstGeom prst="rect">
            <a:avLst/>
          </a:prstGeom>
        </p:spPr>
        <p:txBody>
          <a:bodyPr spcFirstLastPara="1" wrap="square" lIns="91425" tIns="91425" rIns="91425" bIns="91425" anchor="t" anchorCtr="0">
            <a:normAutofit/>
          </a:bodyPr>
          <a:lstStyle/>
          <a:p>
            <a:pPr marL="0" indent="0">
              <a:lnSpc>
                <a:spcPct val="105000"/>
              </a:lnSpc>
              <a:buNone/>
            </a:pPr>
            <a:endParaRPr lang="en-AU" sz="1400" b="1">
              <a:solidFill>
                <a:schemeClr val="accent3">
                  <a:lumMod val="25000"/>
                </a:schemeClr>
              </a:solidFill>
              <a:latin typeface="Proxima Nova"/>
              <a:ea typeface="Proxima Nova"/>
              <a:cs typeface="Proxima Nova"/>
              <a:sym typeface="Proxima Nova"/>
            </a:endParaRPr>
          </a:p>
          <a:p>
            <a:pPr marL="285750" indent="-285750">
              <a:lnSpc>
                <a:spcPct val="105000"/>
              </a:lnSpc>
            </a:pPr>
            <a:r>
              <a:rPr lang="en" sz="1400">
                <a:solidFill>
                  <a:srgbClr val="666666"/>
                </a:solidFill>
                <a:latin typeface="Proxima Nova"/>
                <a:ea typeface="Proxima Nova"/>
                <a:cs typeface="Proxima Nova"/>
                <a:sym typeface="Proxima Nova"/>
              </a:rPr>
              <a:t>Each </a:t>
            </a:r>
            <a:r>
              <a:rPr lang="en" sz="1400">
                <a:solidFill>
                  <a:srgbClr val="FF0000"/>
                </a:solidFill>
                <a:latin typeface="Proxima Nova"/>
                <a:ea typeface="Proxima Nova"/>
                <a:cs typeface="Proxima Nova"/>
                <a:sym typeface="Proxima Nova"/>
              </a:rPr>
              <a:t>Game</a:t>
            </a:r>
            <a:r>
              <a:rPr lang="en-AU" sz="1400">
                <a:solidFill>
                  <a:srgbClr val="FF0000"/>
                </a:solidFill>
                <a:latin typeface="Proxima Nova"/>
                <a:ea typeface="Proxima Nova"/>
                <a:cs typeface="Proxima Nova"/>
                <a:sym typeface="Proxima Nova"/>
              </a:rPr>
              <a:t>O</a:t>
            </a:r>
            <a:r>
              <a:rPr lang="en" sz="1400">
                <a:solidFill>
                  <a:srgbClr val="FF0000"/>
                </a:solidFill>
                <a:latin typeface="Proxima Nova"/>
                <a:ea typeface="Proxima Nova"/>
                <a:cs typeface="Proxima Nova"/>
                <a:sym typeface="Proxima Nova"/>
              </a:rPr>
              <a:t>bject </a:t>
            </a:r>
            <a:r>
              <a:rPr lang="en" sz="1400">
                <a:solidFill>
                  <a:srgbClr val="666666"/>
                </a:solidFill>
                <a:latin typeface="Proxima Nova"/>
                <a:ea typeface="Proxima Nova"/>
                <a:cs typeface="Proxima Nova"/>
                <a:sym typeface="Proxima Nova"/>
              </a:rPr>
              <a:t>is defined by a series of </a:t>
            </a:r>
            <a:r>
              <a:rPr lang="en" sz="1400" b="1">
                <a:solidFill>
                  <a:srgbClr val="2377CB"/>
                </a:solidFill>
                <a:latin typeface="Proxima Nova"/>
                <a:ea typeface="Proxima Nova"/>
                <a:cs typeface="Proxima Nova"/>
                <a:sym typeface="Proxima Nova"/>
              </a:rPr>
              <a:t>Components</a:t>
            </a:r>
            <a:r>
              <a:rPr lang="en" sz="1400" b="1">
                <a:solidFill>
                  <a:schemeClr val="accent3">
                    <a:lumMod val="25000"/>
                  </a:schemeClr>
                </a:solidFill>
                <a:latin typeface="Proxima Nova"/>
                <a:ea typeface="Proxima Nova"/>
                <a:cs typeface="Proxima Nova"/>
                <a:sym typeface="Proxima Nova"/>
              </a:rPr>
              <a:t>.</a:t>
            </a:r>
          </a:p>
          <a:p>
            <a:pPr marL="285750" indent="-285750">
              <a:lnSpc>
                <a:spcPct val="105000"/>
              </a:lnSpc>
            </a:pPr>
            <a:r>
              <a:rPr lang="en" sz="1400">
                <a:solidFill>
                  <a:schemeClr val="accent3">
                    <a:lumMod val="25000"/>
                  </a:schemeClr>
                </a:solidFill>
                <a:latin typeface="Proxima Nova"/>
                <a:ea typeface="Proxima Nova"/>
                <a:cs typeface="Proxima Nova"/>
                <a:sym typeface="Proxima Nova"/>
              </a:rPr>
              <a:t>A</a:t>
            </a:r>
            <a:r>
              <a:rPr lang="en-AU" sz="1400" err="1">
                <a:solidFill>
                  <a:schemeClr val="accent3">
                    <a:lumMod val="25000"/>
                  </a:schemeClr>
                </a:solidFill>
                <a:latin typeface="Proxima Nova"/>
                <a:ea typeface="Proxima Nova"/>
                <a:cs typeface="Proxima Nova"/>
                <a:sym typeface="Proxima Nova"/>
              </a:rPr>
              <a:t>nything</a:t>
            </a:r>
            <a:r>
              <a:rPr lang="en-AU" sz="1400">
                <a:solidFill>
                  <a:schemeClr val="accent3">
                    <a:lumMod val="25000"/>
                  </a:schemeClr>
                </a:solidFill>
                <a:latin typeface="Proxima Nova"/>
                <a:ea typeface="Proxima Nova"/>
                <a:cs typeface="Proxima Nova"/>
                <a:sym typeface="Proxima Nova"/>
              </a:rPr>
              <a:t> you see as a component in the Inspector can be accessed in scripts.</a:t>
            </a:r>
            <a:endParaRPr lang="en" sz="1400" b="1">
              <a:solidFill>
                <a:schemeClr val="accent3">
                  <a:lumMod val="25000"/>
                </a:schemeClr>
              </a:solidFill>
              <a:latin typeface="Proxima Nova"/>
              <a:ea typeface="Proxima Nova"/>
              <a:cs typeface="Proxima Nova"/>
              <a:sym typeface="Proxima Nova"/>
            </a:endParaRPr>
          </a:p>
          <a:p>
            <a:pPr marL="0" lvl="0" indent="0" rtl="0">
              <a:lnSpc>
                <a:spcPct val="105000"/>
              </a:lnSpc>
              <a:spcBef>
                <a:spcPts val="1200"/>
              </a:spcBef>
              <a:spcAft>
                <a:spcPts val="0"/>
              </a:spcAft>
              <a:buNone/>
            </a:pPr>
            <a:endParaRPr sz="1400">
              <a:solidFill>
                <a:srgbClr val="666666"/>
              </a:solidFill>
              <a:latin typeface="Proxima Nova"/>
              <a:ea typeface="Proxima Nova"/>
              <a:cs typeface="Proxima Nova"/>
              <a:sym typeface="Proxima Nova"/>
            </a:endParaRPr>
          </a:p>
          <a:p>
            <a:pPr marL="0" lvl="0" indent="0" algn="l" rtl="0">
              <a:lnSpc>
                <a:spcPct val="105000"/>
              </a:lnSpc>
              <a:spcBef>
                <a:spcPts val="1200"/>
              </a:spcBef>
              <a:spcAft>
                <a:spcPts val="1200"/>
              </a:spcAft>
              <a:buNone/>
            </a:pPr>
            <a:endParaRPr sz="1400">
              <a:solidFill>
                <a:srgbClr val="666666"/>
              </a:solidFill>
              <a:latin typeface="Proxima Nova"/>
              <a:ea typeface="Proxima Nova"/>
              <a:cs typeface="Proxima Nova"/>
              <a:sym typeface="Proxima Nova"/>
            </a:endParaRPr>
          </a:p>
        </p:txBody>
      </p:sp>
      <p:sp>
        <p:nvSpPr>
          <p:cNvPr id="78" name="Google Shape;78;p16"/>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4179537" y="0"/>
            <a:ext cx="4963026" cy="5143500"/>
          </a:xfrm>
          <a:prstGeom prst="rect">
            <a:avLst/>
          </a:prstGeom>
          <a:noFill/>
          <a:ln>
            <a:noFill/>
          </a:ln>
        </p:spPr>
      </p:pic>
      <p:sp>
        <p:nvSpPr>
          <p:cNvPr id="82" name="Google Shape;82;p16"/>
          <p:cNvSpPr/>
          <p:nvPr/>
        </p:nvSpPr>
        <p:spPr>
          <a:xfrm>
            <a:off x="7738075" y="781500"/>
            <a:ext cx="1404600" cy="3396600"/>
          </a:xfrm>
          <a:prstGeom prst="rect">
            <a:avLst/>
          </a:prstGeom>
          <a:solidFill>
            <a:srgbClr val="0600FF">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5758275" y="1497725"/>
            <a:ext cx="1119000" cy="648900"/>
          </a:xfrm>
          <a:prstGeom prst="rect">
            <a:avLst/>
          </a:prstGeom>
          <a:solidFill>
            <a:srgbClr val="FF0000">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22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 name="Picture 9">
            <a:extLst>
              <a:ext uri="{FF2B5EF4-FFF2-40B4-BE49-F238E27FC236}">
                <a16:creationId xmlns:a16="http://schemas.microsoft.com/office/drawing/2014/main" id="{75BB497D-F271-47BF-9376-4A7F13711AE1}"/>
              </a:ext>
            </a:extLst>
          </p:cNvPr>
          <p:cNvPicPr>
            <a:picLocks noChangeAspect="1"/>
          </p:cNvPicPr>
          <p:nvPr/>
        </p:nvPicPr>
        <p:blipFill>
          <a:blip r:embed="rId3"/>
          <a:stretch>
            <a:fillRect/>
          </a:stretch>
        </p:blipFill>
        <p:spPr>
          <a:xfrm>
            <a:off x="3975149" y="649561"/>
            <a:ext cx="5168850" cy="3667027"/>
          </a:xfrm>
          <a:prstGeom prst="rect">
            <a:avLst/>
          </a:prstGeom>
        </p:spPr>
      </p:pic>
      <p:sp>
        <p:nvSpPr>
          <p:cNvPr id="107" name="Google Shape;107;p19"/>
          <p:cNvSpPr txBox="1">
            <a:spLocks noGrp="1"/>
          </p:cNvSpPr>
          <p:nvPr>
            <p:ph type="title"/>
          </p:nvPr>
        </p:nvSpPr>
        <p:spPr>
          <a:xfrm>
            <a:off x="311700" y="445025"/>
            <a:ext cx="3465900" cy="1881900"/>
          </a:xfrm>
          <a:prstGeom prst="rect">
            <a:avLst/>
          </a:prstGeom>
        </p:spPr>
        <p:txBody>
          <a:bodyPr spcFirstLastPara="1" wrap="square" lIns="91425" tIns="91425" rIns="91425" bIns="91425" anchor="t" anchorCtr="0">
            <a:normAutofit/>
          </a:bodyPr>
          <a:lstStyle/>
          <a:p>
            <a:pPr lvl="0"/>
            <a:r>
              <a:rPr lang="en">
                <a:solidFill>
                  <a:srgbClr val="000000"/>
                </a:solidFill>
                <a:latin typeface="Proxima Nova Extrabold"/>
                <a:ea typeface="Proxima Nova Extrabold"/>
                <a:cs typeface="Proxima Nova Extrabold"/>
                <a:sym typeface="Proxima Nova Extrabold"/>
              </a:rPr>
              <a:t>Unity Introduction:</a:t>
            </a:r>
            <a:br>
              <a:rPr lang="en">
                <a:solidFill>
                  <a:srgbClr val="000000"/>
                </a:solidFill>
                <a:latin typeface="Proxima Nova Extrabold"/>
                <a:ea typeface="Proxima Nova Extrabold"/>
                <a:cs typeface="Proxima Nova Extrabold"/>
                <a:sym typeface="Proxima Nova Extrabold"/>
              </a:rPr>
            </a:br>
            <a:r>
              <a:rPr lang="en-AU">
                <a:solidFill>
                  <a:srgbClr val="666666"/>
                </a:solidFill>
                <a:latin typeface="Proxima Nova Semibold"/>
                <a:ea typeface="Proxima Nova Semibold"/>
                <a:cs typeface="Proxima Nova Semibold"/>
                <a:sym typeface="Proxima Nova Semibold"/>
              </a:rPr>
              <a:t>Object Manipulation</a:t>
            </a:r>
            <a:endParaRPr>
              <a:solidFill>
                <a:srgbClr val="666666"/>
              </a:solidFill>
              <a:latin typeface="Proxima Nova Semibold"/>
              <a:ea typeface="Proxima Nova Semibold"/>
              <a:cs typeface="Proxima Nova Semibold"/>
              <a:sym typeface="Proxima Nova Semibold"/>
            </a:endParaRPr>
          </a:p>
        </p:txBody>
      </p:sp>
      <p:sp>
        <p:nvSpPr>
          <p:cNvPr id="108" name="Google Shape;108;p19"/>
          <p:cNvSpPr txBox="1">
            <a:spLocks noGrp="1"/>
          </p:cNvSpPr>
          <p:nvPr>
            <p:ph type="body" idx="1"/>
          </p:nvPr>
        </p:nvSpPr>
        <p:spPr>
          <a:xfrm>
            <a:off x="312150" y="1302047"/>
            <a:ext cx="3860768" cy="3179400"/>
          </a:xfrm>
          <a:prstGeom prst="rect">
            <a:avLst/>
          </a:prstGeom>
        </p:spPr>
        <p:txBody>
          <a:bodyPr spcFirstLastPara="1" wrap="square" lIns="91425" tIns="91425" rIns="91425" bIns="91425" anchor="t" anchorCtr="0">
            <a:noAutofit/>
          </a:bodyPr>
          <a:lstStyle/>
          <a:p>
            <a:pPr marL="0" lvl="0" indent="0">
              <a:buNone/>
            </a:pPr>
            <a:r>
              <a:rPr lang="en-AU" sz="1400">
                <a:solidFill>
                  <a:srgbClr val="666666"/>
                </a:solidFill>
                <a:latin typeface="Proxima Nova"/>
                <a:ea typeface="Proxima Nova"/>
                <a:cs typeface="Proxima Nova"/>
                <a:sym typeface="Proxima Nova"/>
              </a:rPr>
              <a:t>For example, we can access the </a:t>
            </a:r>
            <a:r>
              <a:rPr lang="en-AU" sz="1400">
                <a:solidFill>
                  <a:schemeClr val="accent6"/>
                </a:solidFill>
                <a:latin typeface="Proxima Nova"/>
                <a:ea typeface="Proxima Nova"/>
                <a:cs typeface="Proxima Nova"/>
                <a:sym typeface="Proxima Nova"/>
              </a:rPr>
              <a:t>Transform</a:t>
            </a:r>
            <a:r>
              <a:rPr lang="en-AU" sz="1400">
                <a:solidFill>
                  <a:srgbClr val="666666"/>
                </a:solidFill>
                <a:latin typeface="Proxima Nova"/>
                <a:ea typeface="Proxima Nova"/>
                <a:cs typeface="Proxima Nova"/>
                <a:sym typeface="Proxima Nova"/>
              </a:rPr>
              <a:t> Component of our cube; all</a:t>
            </a:r>
            <a:r>
              <a:rPr lang="en" sz="1400">
                <a:solidFill>
                  <a:srgbClr val="666666"/>
                </a:solidFill>
                <a:latin typeface="Proxima Nova"/>
                <a:ea typeface="Proxima Nova"/>
                <a:cs typeface="Proxima Nova"/>
                <a:sym typeface="Proxima Nova"/>
              </a:rPr>
              <a:t> transforms have </a:t>
            </a:r>
            <a:r>
              <a:rPr lang="en" sz="1400">
                <a:solidFill>
                  <a:srgbClr val="FF0000"/>
                </a:solidFill>
                <a:latin typeface="Proxima Nova"/>
                <a:ea typeface="Proxima Nova"/>
                <a:cs typeface="Proxima Nova"/>
                <a:sym typeface="Proxima Nova"/>
              </a:rPr>
              <a:t>position</a:t>
            </a:r>
            <a:r>
              <a:rPr lang="en" sz="1400">
                <a:solidFill>
                  <a:srgbClr val="666666"/>
                </a:solidFill>
                <a:latin typeface="Proxima Nova"/>
                <a:ea typeface="Proxima Nova"/>
                <a:cs typeface="Proxima Nova"/>
                <a:sym typeface="Proxima Nova"/>
              </a:rPr>
              <a:t>, </a:t>
            </a:r>
            <a:r>
              <a:rPr lang="en" sz="1400">
                <a:solidFill>
                  <a:srgbClr val="0070C0"/>
                </a:solidFill>
                <a:latin typeface="Proxima Nova"/>
                <a:ea typeface="Proxima Nova"/>
                <a:cs typeface="Proxima Nova"/>
                <a:sym typeface="Proxima Nova"/>
              </a:rPr>
              <a:t>rotation </a:t>
            </a:r>
            <a:r>
              <a:rPr lang="en" sz="1400">
                <a:solidFill>
                  <a:srgbClr val="666666"/>
                </a:solidFill>
                <a:latin typeface="Proxima Nova"/>
                <a:ea typeface="Proxima Nova"/>
                <a:cs typeface="Proxima Nova"/>
                <a:sym typeface="Proxima Nova"/>
              </a:rPr>
              <a:t>and </a:t>
            </a:r>
            <a:r>
              <a:rPr lang="en" sz="1400">
                <a:solidFill>
                  <a:srgbClr val="00B050"/>
                </a:solidFill>
                <a:latin typeface="Proxima Nova"/>
                <a:ea typeface="Proxima Nova"/>
                <a:cs typeface="Proxima Nova"/>
                <a:sym typeface="Proxima Nova"/>
              </a:rPr>
              <a:t>scale</a:t>
            </a:r>
            <a:r>
              <a:rPr lang="en" sz="1400">
                <a:solidFill>
                  <a:srgbClr val="666666"/>
                </a:solidFill>
                <a:latin typeface="Proxima Nova"/>
                <a:ea typeface="Proxima Nova"/>
                <a:cs typeface="Proxima Nova"/>
                <a:sym typeface="Proxima Nova"/>
              </a:rPr>
              <a:t>.</a:t>
            </a: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a:solidFill>
                  <a:srgbClr val="666666"/>
                </a:solidFill>
                <a:latin typeface="Proxima Nova"/>
                <a:ea typeface="Proxima Nova"/>
                <a:cs typeface="Proxima Nova"/>
                <a:sym typeface="Proxima Nova"/>
              </a:rPr>
              <a:t>Correspondingly, in our script </a:t>
            </a:r>
            <a:r>
              <a:rPr lang="en" sz="1400">
                <a:solidFill>
                  <a:srgbClr val="666666"/>
                </a:solidFill>
                <a:latin typeface="Proxima Nova"/>
                <a:ea typeface="Proxima Nova"/>
                <a:cs typeface="Proxima Nova"/>
                <a:sym typeface="Proxima Nova"/>
              </a:rPr>
              <a:t>transform.position will give us access to the position of the GameObject </a:t>
            </a:r>
            <a:r>
              <a:rPr lang="en-AU" sz="1400">
                <a:solidFill>
                  <a:srgbClr val="666666"/>
                </a:solidFill>
                <a:latin typeface="Proxima Nova"/>
                <a:ea typeface="Proxima Nova"/>
                <a:cs typeface="Proxima Nova"/>
                <a:sym typeface="Proxima Nova"/>
              </a:rPr>
              <a:t>where the script is attached to </a:t>
            </a:r>
            <a:r>
              <a:rPr lang="en" sz="1400">
                <a:solidFill>
                  <a:srgbClr val="666666"/>
                </a:solidFill>
                <a:latin typeface="Proxima Nova"/>
                <a:ea typeface="Proxima Nova"/>
                <a:cs typeface="Proxima Nova"/>
                <a:sym typeface="Proxima Nova"/>
              </a:rPr>
              <a:t>as a Vector3 (X,Y,Z).</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1400">
                <a:solidFill>
                  <a:srgbClr val="666666"/>
                </a:solidFill>
                <a:latin typeface="Proxima Nova"/>
                <a:ea typeface="Proxima Nova"/>
                <a:cs typeface="Proxima Nova"/>
                <a:sym typeface="Proxima Nova"/>
              </a:rPr>
              <a:t>The following code will move the GameObject up by a factor of 10.</a:t>
            </a: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sz="1400">
                <a:solidFill>
                  <a:schemeClr val="dk1"/>
                </a:solidFill>
                <a:latin typeface="Proxima Nova"/>
                <a:ea typeface="Proxima Nova"/>
                <a:cs typeface="Proxima Nova"/>
                <a:sym typeface="Proxima Nova"/>
              </a:rPr>
              <a:t>“transform.position +=</a:t>
            </a:r>
            <a:r>
              <a:rPr lang="en" sz="1400">
                <a:solidFill>
                  <a:schemeClr val="dk1"/>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 </a:t>
            </a:r>
            <a:r>
              <a:rPr lang="en" sz="1400" u="sng">
                <a:solidFill>
                  <a:schemeClr val="hlink"/>
                </a:solidFill>
                <a:latin typeface="Proxima Nova"/>
                <a:ea typeface="Proxima Nova"/>
                <a:cs typeface="Proxima Nova"/>
                <a:sym typeface="Proxima Nova"/>
                <a:hlinkClick r:id="rId4"/>
              </a:rPr>
              <a:t>Vector3.up</a:t>
            </a:r>
            <a:r>
              <a:rPr lang="en" sz="1400">
                <a:solidFill>
                  <a:schemeClr val="dk1"/>
                </a:solidFill>
                <a:latin typeface="Proxima Nova"/>
                <a:ea typeface="Proxima Nova"/>
                <a:cs typeface="Proxima Nova"/>
                <a:sym typeface="Proxima Nova"/>
              </a:rPr>
              <a:t> * 10.0f”</a:t>
            </a:r>
          </a:p>
          <a:p>
            <a:pPr marL="0" lvl="0" indent="0" algn="l" rtl="0">
              <a:lnSpc>
                <a:spcPct val="100000"/>
              </a:lnSpc>
              <a:spcBef>
                <a:spcPts val="0"/>
              </a:spcBef>
              <a:spcAft>
                <a:spcPts val="0"/>
              </a:spcAft>
              <a:buNone/>
            </a:pPr>
            <a:endParaRPr lang="en" sz="1400">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sz="1400">
                <a:solidFill>
                  <a:srgbClr val="FF0000"/>
                </a:solidFill>
                <a:latin typeface="Proxima Nova"/>
                <a:ea typeface="Proxima Nova"/>
                <a:cs typeface="Proxima Nova"/>
                <a:sym typeface="Proxima Nova"/>
              </a:rPr>
              <a:t>Make sure you have attached your script to the GameObject you wish to manipulate in the Scene for the effect to take place</a:t>
            </a:r>
            <a:endParaRPr sz="1400">
              <a:solidFill>
                <a:srgbClr val="FF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i="1">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a:solidFill>
                <a:srgbClr val="666666"/>
              </a:solidFill>
              <a:latin typeface="Proxima Nova"/>
              <a:ea typeface="Proxima Nova"/>
              <a:cs typeface="Proxima Nova"/>
              <a:sym typeface="Proxima Nova"/>
            </a:endParaRPr>
          </a:p>
        </p:txBody>
      </p:sp>
      <p:sp>
        <p:nvSpPr>
          <p:cNvPr id="116" name="Google Shape;116;p19"/>
          <p:cNvSpPr txBox="1"/>
          <p:nvPr/>
        </p:nvSpPr>
        <p:spPr>
          <a:xfrm>
            <a:off x="6651100" y="1458550"/>
            <a:ext cx="35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4125"/>
                </a:solidFill>
                <a:latin typeface="Proxima Nova Extrabold"/>
                <a:ea typeface="Proxima Nova Extrabold"/>
                <a:cs typeface="Proxima Nova Extrabold"/>
                <a:sym typeface="Proxima Nova Extrabold"/>
              </a:rPr>
              <a:t>Y</a:t>
            </a:r>
            <a:endParaRPr>
              <a:solidFill>
                <a:srgbClr val="CC4125"/>
              </a:solidFill>
              <a:latin typeface="Proxima Nova Extrabold"/>
              <a:ea typeface="Proxima Nova Extrabold"/>
              <a:cs typeface="Proxima Nova Extrabold"/>
              <a:sym typeface="Proxima Nova Extrabold"/>
            </a:endParaRPr>
          </a:p>
        </p:txBody>
      </p:sp>
      <p:cxnSp>
        <p:nvCxnSpPr>
          <p:cNvPr id="118" name="Google Shape;118;p19"/>
          <p:cNvCxnSpPr/>
          <p:nvPr/>
        </p:nvCxnSpPr>
        <p:spPr>
          <a:xfrm>
            <a:off x="6601800" y="2483075"/>
            <a:ext cx="538800" cy="0"/>
          </a:xfrm>
          <a:prstGeom prst="straightConnector1">
            <a:avLst/>
          </a:prstGeom>
          <a:noFill/>
          <a:ln w="19050" cap="flat" cmpd="sng">
            <a:solidFill>
              <a:schemeClr val="dk2"/>
            </a:solidFill>
            <a:prstDash val="dashDot"/>
            <a:round/>
            <a:headEnd type="none" w="med" len="med"/>
            <a:tailEnd type="none" w="med" len="med"/>
          </a:ln>
        </p:spPr>
      </p:cxnSp>
      <p:cxnSp>
        <p:nvCxnSpPr>
          <p:cNvPr id="119" name="Google Shape;119;p19"/>
          <p:cNvCxnSpPr/>
          <p:nvPr/>
        </p:nvCxnSpPr>
        <p:spPr>
          <a:xfrm>
            <a:off x="7108925" y="2500200"/>
            <a:ext cx="0" cy="517500"/>
          </a:xfrm>
          <a:prstGeom prst="straightConnector1">
            <a:avLst/>
          </a:prstGeom>
          <a:noFill/>
          <a:ln w="19050" cap="flat" cmpd="sng">
            <a:solidFill>
              <a:schemeClr val="dk2"/>
            </a:solidFill>
            <a:prstDash val="dashDot"/>
            <a:round/>
            <a:headEnd type="none" w="med" len="med"/>
            <a:tailEnd type="none" w="med" len="med"/>
          </a:ln>
        </p:spPr>
      </p:cxnSp>
      <p:sp>
        <p:nvSpPr>
          <p:cNvPr id="7" name="Rectangle 6">
            <a:extLst>
              <a:ext uri="{FF2B5EF4-FFF2-40B4-BE49-F238E27FC236}">
                <a16:creationId xmlns:a16="http://schemas.microsoft.com/office/drawing/2014/main" id="{5103B5A0-E39C-4E4D-8AA6-DB5A3F2FF956}"/>
              </a:ext>
            </a:extLst>
          </p:cNvPr>
          <p:cNvSpPr/>
          <p:nvPr/>
        </p:nvSpPr>
        <p:spPr>
          <a:xfrm>
            <a:off x="8017493" y="1030752"/>
            <a:ext cx="499623" cy="1057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71B5A240-251B-4782-BB8C-FE165623A5B1}"/>
              </a:ext>
            </a:extLst>
          </p:cNvPr>
          <p:cNvSpPr/>
          <p:nvPr/>
        </p:nvSpPr>
        <p:spPr>
          <a:xfrm>
            <a:off x="7890233" y="1145357"/>
            <a:ext cx="1253766" cy="886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5" name="Rectangle 24">
            <a:extLst>
              <a:ext uri="{FF2B5EF4-FFF2-40B4-BE49-F238E27FC236}">
                <a16:creationId xmlns:a16="http://schemas.microsoft.com/office/drawing/2014/main" id="{1A5F0824-090B-490E-921D-FA83EA9F23DB}"/>
              </a:ext>
            </a:extLst>
          </p:cNvPr>
          <p:cNvSpPr/>
          <p:nvPr/>
        </p:nvSpPr>
        <p:spPr>
          <a:xfrm>
            <a:off x="7890234" y="1244339"/>
            <a:ext cx="1253766" cy="8865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6" name="Rectangle 25">
            <a:extLst>
              <a:ext uri="{FF2B5EF4-FFF2-40B4-BE49-F238E27FC236}">
                <a16:creationId xmlns:a16="http://schemas.microsoft.com/office/drawing/2014/main" id="{C483155F-546C-4FE3-A004-5310A2643020}"/>
              </a:ext>
            </a:extLst>
          </p:cNvPr>
          <p:cNvSpPr/>
          <p:nvPr/>
        </p:nvSpPr>
        <p:spPr>
          <a:xfrm>
            <a:off x="7890235" y="1348034"/>
            <a:ext cx="1253766" cy="886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pic>
        <p:nvPicPr>
          <p:cNvPr id="8" name="Picture 7">
            <a:extLst>
              <a:ext uri="{FF2B5EF4-FFF2-40B4-BE49-F238E27FC236}">
                <a16:creationId xmlns:a16="http://schemas.microsoft.com/office/drawing/2014/main" id="{43729D1A-A5D6-44BA-B41D-F2B29A7C9B86}"/>
              </a:ext>
            </a:extLst>
          </p:cNvPr>
          <p:cNvPicPr>
            <a:picLocks noChangeAspect="1"/>
          </p:cNvPicPr>
          <p:nvPr/>
        </p:nvPicPr>
        <p:blipFill>
          <a:blip r:embed="rId5"/>
          <a:stretch>
            <a:fillRect/>
          </a:stretch>
        </p:blipFill>
        <p:spPr>
          <a:xfrm>
            <a:off x="4186155" y="1180707"/>
            <a:ext cx="3557963" cy="23094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699" y="445025"/>
            <a:ext cx="3866399" cy="18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00"/>
                </a:solidFill>
                <a:latin typeface="Proxima Nova Extrabold"/>
                <a:ea typeface="Proxima Nova Extrabold"/>
                <a:cs typeface="Proxima Nova Extrabold"/>
                <a:sym typeface="Proxima Nova Extrabold"/>
              </a:rPr>
              <a:t>Unity Introduction:</a:t>
            </a:r>
            <a:br>
              <a:rPr lang="en" dirty="0">
                <a:solidFill>
                  <a:srgbClr val="000000"/>
                </a:solidFill>
                <a:latin typeface="Proxima Nova Extrabold"/>
                <a:ea typeface="Proxima Nova Extrabold"/>
                <a:cs typeface="Proxima Nova Extrabold"/>
                <a:sym typeface="Proxima Nova Extrabold"/>
              </a:rPr>
            </a:br>
            <a:r>
              <a:rPr lang="en" dirty="0">
                <a:solidFill>
                  <a:srgbClr val="666666"/>
                </a:solidFill>
                <a:latin typeface="Proxima Nova Semibold"/>
                <a:ea typeface="Proxima Nova Semibold"/>
                <a:cs typeface="Proxima Nova Semibold"/>
                <a:sym typeface="Proxima Nova Semibold"/>
              </a:rPr>
              <a:t>Parent/Child Relation</a:t>
            </a:r>
            <a:endParaRPr dirty="0">
              <a:solidFill>
                <a:srgbClr val="666666"/>
              </a:solidFill>
              <a:latin typeface="Proxima Nova Semibold"/>
              <a:ea typeface="Proxima Nova Semibold"/>
              <a:cs typeface="Proxima Nova Semibold"/>
              <a:sym typeface="Proxima Nova Semibold"/>
            </a:endParaRPr>
          </a:p>
        </p:txBody>
      </p:sp>
      <p:sp>
        <p:nvSpPr>
          <p:cNvPr id="98" name="Google Shape;98;p18"/>
          <p:cNvSpPr txBox="1">
            <a:spLocks noGrp="1"/>
          </p:cNvSpPr>
          <p:nvPr>
            <p:ph type="body" idx="1"/>
          </p:nvPr>
        </p:nvSpPr>
        <p:spPr>
          <a:xfrm>
            <a:off x="311700" y="1277400"/>
            <a:ext cx="3853822" cy="3179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You can drag and drop a </a:t>
            </a:r>
            <a:r>
              <a:rPr lang="en-AU" sz="1400" dirty="0" err="1">
                <a:solidFill>
                  <a:srgbClr val="666666"/>
                </a:solidFill>
                <a:latin typeface="Proxima Nova"/>
                <a:ea typeface="Proxima Nova"/>
                <a:cs typeface="Proxima Nova"/>
                <a:sym typeface="Proxima Nova"/>
              </a:rPr>
              <a:t>GameObject</a:t>
            </a:r>
            <a:r>
              <a:rPr lang="en-AU" sz="1400" dirty="0">
                <a:solidFill>
                  <a:srgbClr val="666666"/>
                </a:solidFill>
                <a:latin typeface="Proxima Nova"/>
                <a:ea typeface="Proxima Nova"/>
                <a:cs typeface="Proxima Nova"/>
                <a:sym typeface="Proxima Nova"/>
              </a:rPr>
              <a:t> under another </a:t>
            </a:r>
            <a:r>
              <a:rPr lang="en-AU" sz="1400" dirty="0" err="1">
                <a:solidFill>
                  <a:srgbClr val="666666"/>
                </a:solidFill>
                <a:latin typeface="Proxima Nova"/>
                <a:ea typeface="Proxima Nova"/>
                <a:cs typeface="Proxima Nova"/>
                <a:sym typeface="Proxima Nova"/>
              </a:rPr>
              <a:t>GameObject</a:t>
            </a:r>
            <a:r>
              <a:rPr lang="en-AU" sz="1400" dirty="0">
                <a:solidFill>
                  <a:srgbClr val="666666"/>
                </a:solidFill>
                <a:latin typeface="Proxima Nova"/>
                <a:ea typeface="Proxima Nova"/>
                <a:cs typeface="Proxima Nova"/>
                <a:sym typeface="Proxima Nova"/>
              </a:rPr>
              <a:t>, making the former a child object of the latter.</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Any changes to the Transform component on the parent object will be also applied to its child objects. </a:t>
            </a:r>
          </a:p>
          <a:p>
            <a:pPr marL="0" marR="0" lvl="0" indent="0" algn="l" rtl="0">
              <a:lnSpc>
                <a:spcPct val="100000"/>
              </a:lnSpc>
              <a:spcBef>
                <a:spcPts val="0"/>
              </a:spcBef>
              <a:spcAft>
                <a:spcPts val="0"/>
              </a:spcAft>
              <a:buNone/>
            </a:pPr>
            <a:endParaRPr lang="en-AU"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AU" sz="1400" dirty="0">
                <a:solidFill>
                  <a:srgbClr val="666666"/>
                </a:solidFill>
                <a:latin typeface="Proxima Nova"/>
                <a:ea typeface="Proxima Nova"/>
                <a:cs typeface="Proxima Nova"/>
                <a:sym typeface="Proxima Nova"/>
              </a:rPr>
              <a:t>Activity: Create 3 cubes and arrange them as per the image. Change the position, rotation, scale of these objects (in Editor or in code) and see what happens</a:t>
            </a: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400" dirty="0">
              <a:solidFill>
                <a:srgbClr val="666666"/>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dirty="0">
              <a:solidFill>
                <a:srgbClr val="666666"/>
              </a:solidFill>
              <a:latin typeface="Proxima Nova"/>
              <a:ea typeface="Proxima Nova"/>
              <a:cs typeface="Proxima Nova"/>
              <a:sym typeface="Proxima Nova"/>
            </a:endParaRPr>
          </a:p>
        </p:txBody>
      </p:sp>
      <p:sp>
        <p:nvSpPr>
          <p:cNvPr id="99" name="Google Shape;99;p18"/>
          <p:cNvSpPr/>
          <p:nvPr/>
        </p:nvSpPr>
        <p:spPr>
          <a:xfrm>
            <a:off x="4178100" y="0"/>
            <a:ext cx="4965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p:nvPr/>
        </p:nvSpPr>
        <p:spPr>
          <a:xfrm>
            <a:off x="4290964" y="3694851"/>
            <a:ext cx="4853034" cy="13695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AU" sz="1100" dirty="0">
                <a:solidFill>
                  <a:srgbClr val="CCCCCC"/>
                </a:solidFill>
                <a:latin typeface="Proxima Nova"/>
                <a:ea typeface="Proxima Nova"/>
                <a:cs typeface="Proxima Nova"/>
                <a:sym typeface="Proxima Nova"/>
              </a:rPr>
              <a:t>In </a:t>
            </a:r>
            <a:r>
              <a:rPr lang="en" sz="1100" dirty="0">
                <a:solidFill>
                  <a:srgbClr val="CCCCCC"/>
                </a:solidFill>
                <a:latin typeface="Proxima Nova"/>
                <a:ea typeface="Proxima Nova"/>
                <a:cs typeface="Proxima Nova"/>
                <a:sym typeface="Proxima Nova"/>
              </a:rPr>
              <a:t>th</a:t>
            </a:r>
            <a:r>
              <a:rPr lang="en-AU" sz="1100" dirty="0">
                <a:solidFill>
                  <a:srgbClr val="CCCCCC"/>
                </a:solidFill>
                <a:latin typeface="Proxima Nova"/>
                <a:ea typeface="Proxima Nova"/>
                <a:cs typeface="Proxima Nova"/>
                <a:sym typeface="Proxima Nova"/>
              </a:rPr>
              <a:t>is</a:t>
            </a:r>
            <a:r>
              <a:rPr lang="en" sz="1100" dirty="0">
                <a:solidFill>
                  <a:srgbClr val="CCCCCC"/>
                </a:solidFill>
                <a:latin typeface="Proxima Nova"/>
                <a:ea typeface="Proxima Nova"/>
                <a:cs typeface="Proxima Nova"/>
                <a:sym typeface="Proxima Nova"/>
              </a:rPr>
              <a:t> example, </a:t>
            </a:r>
            <a:r>
              <a:rPr lang="en-AU" sz="1100" dirty="0">
                <a:solidFill>
                  <a:srgbClr val="CCCCCC"/>
                </a:solidFill>
                <a:latin typeface="Proxima Nova"/>
                <a:ea typeface="Proxima Nova"/>
                <a:cs typeface="Proxima Nova"/>
                <a:sym typeface="Proxima Nova"/>
              </a:rPr>
              <a:t>Cube3 is a child of Cube2, and Cube2 is a child of Cube1. Changing Cube1’s Transform attributes will also change the same attributes on Cube2 and Cube3. </a:t>
            </a:r>
          </a:p>
          <a:p>
            <a:pPr marL="0" lvl="0" indent="0" algn="l" rtl="0">
              <a:spcBef>
                <a:spcPts val="0"/>
              </a:spcBef>
              <a:spcAft>
                <a:spcPts val="0"/>
              </a:spcAft>
              <a:buClr>
                <a:schemeClr val="dk1"/>
              </a:buClr>
              <a:buSzPts val="1100"/>
              <a:buFont typeface="Arial"/>
              <a:buNone/>
            </a:pPr>
            <a:endParaRPr lang="en-AU" sz="1100" dirty="0">
              <a:solidFill>
                <a:srgbClr val="CCCCCC"/>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AU" sz="1100" dirty="0">
                <a:solidFill>
                  <a:srgbClr val="CCCCCC"/>
                </a:solidFill>
                <a:latin typeface="Proxima Nova"/>
                <a:ea typeface="Proxima Nova"/>
                <a:cs typeface="Proxima Nova"/>
                <a:sym typeface="Proxima Nova"/>
              </a:rPr>
              <a:t>Changes to Cube2 will be applied to Cube3 but not Cube1. </a:t>
            </a:r>
          </a:p>
          <a:p>
            <a:pPr marL="0" lvl="0" indent="0" algn="l" rtl="0">
              <a:spcBef>
                <a:spcPts val="0"/>
              </a:spcBef>
              <a:spcAft>
                <a:spcPts val="0"/>
              </a:spcAft>
              <a:buClr>
                <a:schemeClr val="dk1"/>
              </a:buClr>
              <a:buSzPts val="1100"/>
              <a:buFont typeface="Arial"/>
              <a:buNone/>
            </a:pPr>
            <a:endParaRPr lang="en-AU" sz="1100" dirty="0">
              <a:solidFill>
                <a:srgbClr val="CCCCCC"/>
              </a:solidFill>
              <a:latin typeface="Proxima Nova"/>
              <a:sym typeface="Proxima Nova"/>
            </a:endParaRPr>
          </a:p>
          <a:p>
            <a:pPr marL="0" lvl="0" indent="0" algn="l" rtl="0">
              <a:spcBef>
                <a:spcPts val="0"/>
              </a:spcBef>
              <a:spcAft>
                <a:spcPts val="0"/>
              </a:spcAft>
              <a:buClr>
                <a:schemeClr val="dk1"/>
              </a:buClr>
              <a:buSzPts val="1100"/>
              <a:buFont typeface="Arial"/>
              <a:buNone/>
            </a:pPr>
            <a:r>
              <a:rPr lang="en-AU" sz="1100" dirty="0">
                <a:solidFill>
                  <a:srgbClr val="CCCCCC"/>
                </a:solidFill>
                <a:latin typeface="Proxima Nova"/>
                <a:sym typeface="Proxima Nova"/>
              </a:rPr>
              <a:t>Changes to Cube3 will only take effect on itself.</a:t>
            </a:r>
            <a:endParaRPr sz="1300" dirty="0">
              <a:solidFill>
                <a:srgbClr val="CCCCCC"/>
              </a:solidFill>
            </a:endParaRPr>
          </a:p>
        </p:txBody>
      </p:sp>
      <p:pic>
        <p:nvPicPr>
          <p:cNvPr id="3" name="Picture 2">
            <a:extLst>
              <a:ext uri="{FF2B5EF4-FFF2-40B4-BE49-F238E27FC236}">
                <a16:creationId xmlns:a16="http://schemas.microsoft.com/office/drawing/2014/main" id="{3B54A085-E02E-6713-015E-4A7EB1D0598C}"/>
              </a:ext>
            </a:extLst>
          </p:cNvPr>
          <p:cNvPicPr>
            <a:picLocks noChangeAspect="1"/>
          </p:cNvPicPr>
          <p:nvPr/>
        </p:nvPicPr>
        <p:blipFill>
          <a:blip r:embed="rId3"/>
          <a:stretch>
            <a:fillRect/>
          </a:stretch>
        </p:blipFill>
        <p:spPr>
          <a:xfrm>
            <a:off x="4178098" y="0"/>
            <a:ext cx="4965900" cy="3631138"/>
          </a:xfrm>
          <a:prstGeom prst="rect">
            <a:avLst/>
          </a:prstGeom>
        </p:spPr>
      </p:pic>
    </p:spTree>
    <p:extLst>
      <p:ext uri="{BB962C8B-B14F-4D97-AF65-F5344CB8AC3E}">
        <p14:creationId xmlns:p14="http://schemas.microsoft.com/office/powerpoint/2010/main" val="3312691519"/>
      </p:ext>
    </p:extLst>
  </p:cSld>
  <p:clrMapOvr>
    <a:masterClrMapping/>
  </p:clrMapOvr>
</p:sld>
</file>

<file path=ppt/theme/theme1.xml><?xml version="1.0" encoding="utf-8"?>
<a:theme xmlns:a="http://schemas.openxmlformats.org/drawingml/2006/main" name="University of Queensland">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7CF43B5-F299-D749-A219-EC1E22601B9F}" vid="{BEB91DF2-7C38-904D-BA66-E9BCAA0250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TotalTime>
  <Words>4353</Words>
  <Application>Microsoft Office PowerPoint</Application>
  <PresentationFormat>On-screen Show (16:9)</PresentationFormat>
  <Paragraphs>396</Paragraphs>
  <Slides>33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Proxima Nova</vt:lpstr>
      <vt:lpstr>Arial Unicode MS</vt:lpstr>
      <vt:lpstr>Proxima Nova Semibold</vt:lpstr>
      <vt:lpstr>Gotham Medium</vt:lpstr>
      <vt:lpstr>Roboto</vt:lpstr>
      <vt:lpstr>Gotham Book</vt:lpstr>
      <vt:lpstr>Arial</vt:lpstr>
      <vt:lpstr>Proxima Nova Extrabold</vt:lpstr>
      <vt:lpstr>DM Sans</vt:lpstr>
      <vt:lpstr>University of Queensland</vt:lpstr>
      <vt:lpstr>DECO2300/DECO7230 Week 2 Practical</vt:lpstr>
      <vt:lpstr>Demonstrator Staff</vt:lpstr>
      <vt:lpstr>IN THIS TUTORIAL </vt:lpstr>
      <vt:lpstr>From Last Week References in C# </vt:lpstr>
      <vt:lpstr>Unity Introduction: Coding Example</vt:lpstr>
      <vt:lpstr>From Last Week: The Editor</vt:lpstr>
      <vt:lpstr>Unity Introduction: Object Manipulation</vt:lpstr>
      <vt:lpstr>Unity Introduction: Object Manipulation</vt:lpstr>
      <vt:lpstr>Unity Introduction: Parent/Child Relation</vt:lpstr>
      <vt:lpstr>Unity Introduction: Local/Global Relation</vt:lpstr>
      <vt:lpstr>Unity Introduction: Local/Global Relation</vt:lpstr>
      <vt:lpstr>Unity Introduction: Object Manipulation</vt:lpstr>
      <vt:lpstr>Unity Introduction: Object Manipulation</vt:lpstr>
      <vt:lpstr>Unity Introduction: Object Manipulation</vt:lpstr>
      <vt:lpstr>Unity Introduction: Object Manipulation</vt:lpstr>
      <vt:lpstr>Unity Introduction: Object Manipulation</vt:lpstr>
      <vt:lpstr>From Last Week: </vt:lpstr>
      <vt:lpstr>Exercise: </vt:lpstr>
      <vt:lpstr>Unity Introduction: Debugging</vt:lpstr>
      <vt:lpstr>Unity Introduction: API Documentation</vt:lpstr>
      <vt:lpstr>Unity Introduction: Assets</vt:lpstr>
      <vt:lpstr>Meta All-in-one SDK – Overview </vt:lpstr>
      <vt:lpstr>Meta XR All-in-One SDK: Install from Unity AssetStore</vt:lpstr>
      <vt:lpstr>Meta XR All-in-One SDK: Install from Unity AssetStore</vt:lpstr>
      <vt:lpstr>Meta XR All-in-One SDK: Downgrade to v65.0.0</vt:lpstr>
      <vt:lpstr>Meta XR All-in-One SDK: Install XR Plugin Management</vt:lpstr>
      <vt:lpstr>Meta XR All-in-One SDK: Install XR Plugin Management and Oculus XR Plugin</vt:lpstr>
      <vt:lpstr>Meta XR All-in-One SDK: Set-up for XR Development</vt:lpstr>
      <vt:lpstr>Meta XR All-in-One SDK: Introduction to Meta Building Block</vt:lpstr>
      <vt:lpstr>Meta XR All-in-One SDK: Meta Building Block</vt:lpstr>
      <vt:lpstr>Meta XR Simulator: Test your project without a headset</vt:lpstr>
      <vt:lpstr>EXERCISE 2: More Unity Programing</vt:lpstr>
      <vt:lpstr>Final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DECO2300/DECO7230 Week 2 Tutorial</dc:title>
  <cp:lastModifiedBy>Leon Li</cp:lastModifiedBy>
  <cp:revision>4</cp:revision>
  <dcterms:modified xsi:type="dcterms:W3CDTF">2024-07-28T09:57:44Z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2023-07-31T00:27:09Z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76214334-38ed-41c5-99c6-fa61017f8bdd</vt:lpwstr>
  </property>
  <property fmtid="{D5CDD505-2E9C-101B-9397-08002B2CF9AE}" pid="8" name="MSIP_Label_0f488380-630a-4f55-a077-a19445e3f360_ContentBits">
    <vt:lpwstr>0</vt:lpwstr>
  </property>
</Properties>
</file>